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276" r:id="rId3"/>
    <p:sldId id="280" r:id="rId4"/>
    <p:sldId id="268" r:id="rId5"/>
    <p:sldId id="260" r:id="rId6"/>
    <p:sldId id="261" r:id="rId7"/>
    <p:sldId id="287" r:id="rId8"/>
    <p:sldId id="284" r:id="rId9"/>
    <p:sldId id="294" r:id="rId10"/>
    <p:sldId id="281" r:id="rId11"/>
    <p:sldId id="285" r:id="rId12"/>
    <p:sldId id="300" r:id="rId13"/>
    <p:sldId id="286" r:id="rId14"/>
    <p:sldId id="256" r:id="rId15"/>
    <p:sldId id="283" r:id="rId16"/>
    <p:sldId id="301" r:id="rId17"/>
    <p:sldId id="279" r:id="rId18"/>
    <p:sldId id="270" r:id="rId1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a:srgbClr val="000000"/>
    <a:srgbClr val="89AAD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91" autoAdjust="0"/>
    <p:restoredTop sz="86161" autoAdjust="0"/>
  </p:normalViewPr>
  <p:slideViewPr>
    <p:cSldViewPr>
      <p:cViewPr varScale="1">
        <p:scale>
          <a:sx n="72" d="100"/>
          <a:sy n="72" d="100"/>
        </p:scale>
        <p:origin x="-1603" y="-96"/>
      </p:cViewPr>
      <p:guideLst>
        <p:guide orient="horz" pos="2160"/>
        <p:guide pos="2880"/>
      </p:guideLst>
    </p:cSldViewPr>
  </p:slideViewPr>
  <p:outlineViewPr>
    <p:cViewPr>
      <p:scale>
        <a:sx n="33" d="100"/>
        <a:sy n="33" d="100"/>
      </p:scale>
      <p:origin x="0" y="2458"/>
    </p:cViewPr>
  </p:outlin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23FF6-EA97-4735-AE4E-69C4BF1BE59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it-IT"/>
        </a:p>
      </dgm:t>
    </dgm:pt>
    <dgm:pt modelId="{CAB89DEC-4C09-45A7-BDB2-EAEBA57F61AC}">
      <dgm:prSet phldrT="[Testo]"/>
      <dgm:spPr>
        <a:ln>
          <a:solidFill>
            <a:schemeClr val="tx1"/>
          </a:solidFill>
        </a:ln>
      </dgm:spPr>
      <dgm:t>
        <a:bodyPr/>
        <a:lstStyle/>
        <a:p>
          <a:r>
            <a:rPr lang="it-IT" dirty="0" err="1" smtClean="0"/>
            <a:t>fjord</a:t>
          </a:r>
          <a:endParaRPr lang="it-IT" dirty="0"/>
        </a:p>
      </dgm:t>
    </dgm:pt>
    <dgm:pt modelId="{A1964ECD-50AC-45B2-B48E-9A4F62C754BD}" type="parTrans" cxnId="{39C43E88-CA20-4804-A23A-0385348133BC}">
      <dgm:prSet/>
      <dgm:spPr/>
      <dgm:t>
        <a:bodyPr/>
        <a:lstStyle/>
        <a:p>
          <a:endParaRPr lang="it-IT"/>
        </a:p>
      </dgm:t>
    </dgm:pt>
    <dgm:pt modelId="{B912FAA3-3527-453E-90EE-C43D7A079B8C}" type="sibTrans" cxnId="{39C43E88-CA20-4804-A23A-0385348133BC}">
      <dgm:prSet/>
      <dgm:spPr/>
      <dgm:t>
        <a:bodyPr/>
        <a:lstStyle/>
        <a:p>
          <a:endParaRPr lang="it-IT"/>
        </a:p>
      </dgm:t>
    </dgm:pt>
    <dgm:pt modelId="{9AE648B6-F4AF-4A24-B130-AFD96044DF16}">
      <dgm:prSet phldrT="[Testo]"/>
      <dgm:spPr>
        <a:solidFill>
          <a:schemeClr val="accent1">
            <a:lumMod val="20000"/>
            <a:lumOff val="80000"/>
          </a:schemeClr>
        </a:solidFill>
        <a:ln>
          <a:solidFill>
            <a:schemeClr val="tx1"/>
          </a:solidFill>
        </a:ln>
      </dgm:spPr>
      <dgm:t>
        <a:bodyPr/>
        <a:lstStyle/>
        <a:p>
          <a:r>
            <a:rPr lang="it-IT" dirty="0" err="1" smtClean="0">
              <a:solidFill>
                <a:schemeClr val="tx1"/>
              </a:solidFill>
            </a:rPr>
            <a:t>Atmosphere</a:t>
          </a:r>
          <a:endParaRPr lang="it-IT" dirty="0">
            <a:solidFill>
              <a:schemeClr val="tx1"/>
            </a:solidFill>
          </a:endParaRPr>
        </a:p>
      </dgm:t>
    </dgm:pt>
    <dgm:pt modelId="{05EAC97B-B3EA-4071-9EEE-EAD03F7BEC10}" type="parTrans" cxnId="{3C56D368-A2FA-4BDA-98FC-4928AB3B19E8}">
      <dgm:prSet/>
      <dgm:spPr/>
      <dgm:t>
        <a:bodyPr/>
        <a:lstStyle/>
        <a:p>
          <a:endParaRPr lang="it-IT"/>
        </a:p>
      </dgm:t>
    </dgm:pt>
    <dgm:pt modelId="{A03296EF-7CFA-47C7-9241-BA11BF037D1D}" type="sibTrans" cxnId="{3C56D368-A2FA-4BDA-98FC-4928AB3B19E8}">
      <dgm:prSet/>
      <dgm:spPr/>
      <dgm:t>
        <a:bodyPr/>
        <a:lstStyle/>
        <a:p>
          <a:endParaRPr lang="it-IT"/>
        </a:p>
      </dgm:t>
    </dgm:pt>
    <dgm:pt modelId="{C9AB25DE-D71D-429A-B1E8-2F14A7AB78A1}">
      <dgm:prSet phldrT="[Testo]" custT="1"/>
      <dgm:spPr>
        <a:solidFill>
          <a:schemeClr val="accent6">
            <a:lumMod val="75000"/>
          </a:schemeClr>
        </a:solidFill>
        <a:ln>
          <a:solidFill>
            <a:schemeClr val="tx1"/>
          </a:solidFill>
        </a:ln>
      </dgm:spPr>
      <dgm:t>
        <a:bodyPr/>
        <a:lstStyle/>
        <a:p>
          <a:r>
            <a:rPr lang="it-IT" sz="900" dirty="0" err="1" smtClean="0"/>
            <a:t>Sediment</a:t>
          </a:r>
          <a:endParaRPr lang="it-IT" sz="900" dirty="0"/>
        </a:p>
      </dgm:t>
    </dgm:pt>
    <dgm:pt modelId="{1227BDE5-4A39-48C4-82B5-B5D25E80CFAC}" type="parTrans" cxnId="{D48D579D-B663-46B2-AC01-053867E331B3}">
      <dgm:prSet/>
      <dgm:spPr/>
      <dgm:t>
        <a:bodyPr/>
        <a:lstStyle/>
        <a:p>
          <a:endParaRPr lang="it-IT"/>
        </a:p>
      </dgm:t>
    </dgm:pt>
    <dgm:pt modelId="{10364D08-B76E-4DDD-BC31-4DFA9FC597B6}" type="sibTrans" cxnId="{D48D579D-B663-46B2-AC01-053867E331B3}">
      <dgm:prSet/>
      <dgm:spPr/>
      <dgm:t>
        <a:bodyPr/>
        <a:lstStyle/>
        <a:p>
          <a:endParaRPr lang="it-IT"/>
        </a:p>
      </dgm:t>
    </dgm:pt>
    <dgm:pt modelId="{2FEA3A78-A0D4-4C1F-B5E2-81C957FBEC40}">
      <dgm:prSet phldrT="[Testo]" custT="1"/>
      <dgm:spPr>
        <a:solidFill>
          <a:schemeClr val="tx2">
            <a:lumMod val="75000"/>
          </a:schemeClr>
        </a:solidFill>
        <a:ln>
          <a:solidFill>
            <a:schemeClr val="tx1"/>
          </a:solidFill>
        </a:ln>
      </dgm:spPr>
      <dgm:t>
        <a:bodyPr/>
        <a:lstStyle/>
        <a:p>
          <a:r>
            <a:rPr lang="it-IT" sz="1000" dirty="0" smtClean="0"/>
            <a:t>Ocean</a:t>
          </a:r>
          <a:endParaRPr lang="it-IT" sz="1000" dirty="0"/>
        </a:p>
      </dgm:t>
    </dgm:pt>
    <dgm:pt modelId="{7167D64A-47F4-4F9C-98AE-5F01EC38E18D}" type="parTrans" cxnId="{B997F146-9D4B-4370-9363-E99F9A50D4C4}">
      <dgm:prSet/>
      <dgm:spPr/>
      <dgm:t>
        <a:bodyPr/>
        <a:lstStyle/>
        <a:p>
          <a:endParaRPr lang="it-IT"/>
        </a:p>
      </dgm:t>
    </dgm:pt>
    <dgm:pt modelId="{62973776-F6CC-4EA0-A4C1-BC99B20D8BB4}" type="sibTrans" cxnId="{B997F146-9D4B-4370-9363-E99F9A50D4C4}">
      <dgm:prSet/>
      <dgm:spPr/>
      <dgm:t>
        <a:bodyPr/>
        <a:lstStyle/>
        <a:p>
          <a:endParaRPr lang="it-IT"/>
        </a:p>
      </dgm:t>
    </dgm:pt>
    <dgm:pt modelId="{554ADDCE-263D-4871-A608-C07B42F392E3}">
      <dgm:prSet phldrT="[Testo]" custT="1"/>
      <dgm:spPr>
        <a:solidFill>
          <a:schemeClr val="tx2">
            <a:lumMod val="40000"/>
            <a:lumOff val="60000"/>
          </a:schemeClr>
        </a:solidFill>
        <a:ln>
          <a:solidFill>
            <a:schemeClr val="tx1"/>
          </a:solidFill>
        </a:ln>
      </dgm:spPr>
      <dgm:t>
        <a:bodyPr/>
        <a:lstStyle/>
        <a:p>
          <a:r>
            <a:rPr lang="it-IT" sz="1000" dirty="0" smtClean="0"/>
            <a:t>Sea </a:t>
          </a:r>
          <a:r>
            <a:rPr lang="it-IT" sz="1000" dirty="0" err="1" smtClean="0"/>
            <a:t>ice</a:t>
          </a:r>
          <a:endParaRPr lang="it-IT" sz="1000" dirty="0" smtClean="0"/>
        </a:p>
      </dgm:t>
    </dgm:pt>
    <dgm:pt modelId="{63BFAFBC-DD09-4241-86F3-CDF7C6826023}" type="parTrans" cxnId="{3BFF27F5-5114-44E6-86E4-52429D3827EE}">
      <dgm:prSet/>
      <dgm:spPr/>
      <dgm:t>
        <a:bodyPr/>
        <a:lstStyle/>
        <a:p>
          <a:endParaRPr lang="it-IT"/>
        </a:p>
      </dgm:t>
    </dgm:pt>
    <dgm:pt modelId="{36446F57-3B85-4CAC-B491-C14AE1627FA0}" type="sibTrans" cxnId="{3BFF27F5-5114-44E6-86E4-52429D3827EE}">
      <dgm:prSet/>
      <dgm:spPr/>
      <dgm:t>
        <a:bodyPr/>
        <a:lstStyle/>
        <a:p>
          <a:endParaRPr lang="it-IT"/>
        </a:p>
      </dgm:t>
    </dgm:pt>
    <dgm:pt modelId="{78775C08-76D9-4711-8B63-ED08DEAC71D0}">
      <dgm:prSet phldrT="[Testo]" custT="1"/>
      <dgm:spPr>
        <a:solidFill>
          <a:schemeClr val="bg1"/>
        </a:solidFill>
        <a:ln>
          <a:solidFill>
            <a:schemeClr val="tx1"/>
          </a:solidFill>
        </a:ln>
      </dgm:spPr>
      <dgm:t>
        <a:bodyPr/>
        <a:lstStyle/>
        <a:p>
          <a:r>
            <a:rPr lang="it-IT" sz="1000" dirty="0" err="1" smtClean="0">
              <a:solidFill>
                <a:schemeClr val="tx1"/>
              </a:solidFill>
            </a:rPr>
            <a:t>Glacier</a:t>
          </a:r>
          <a:endParaRPr lang="it-IT" sz="1000" dirty="0">
            <a:solidFill>
              <a:schemeClr val="tx1"/>
            </a:solidFill>
          </a:endParaRPr>
        </a:p>
      </dgm:t>
    </dgm:pt>
    <dgm:pt modelId="{0067F348-B1E2-44EB-9F53-D9E3E39E3A97}" type="parTrans" cxnId="{9DFBB7C2-41FE-45CA-8332-81CA20A3EF58}">
      <dgm:prSet/>
      <dgm:spPr/>
      <dgm:t>
        <a:bodyPr/>
        <a:lstStyle/>
        <a:p>
          <a:endParaRPr lang="it-IT"/>
        </a:p>
      </dgm:t>
    </dgm:pt>
    <dgm:pt modelId="{799D979A-7DAC-4C0F-A5AB-1CC79281BADD}" type="sibTrans" cxnId="{9DFBB7C2-41FE-45CA-8332-81CA20A3EF58}">
      <dgm:prSet/>
      <dgm:spPr/>
      <dgm:t>
        <a:bodyPr/>
        <a:lstStyle/>
        <a:p>
          <a:endParaRPr lang="it-IT"/>
        </a:p>
      </dgm:t>
    </dgm:pt>
    <dgm:pt modelId="{35A907C1-4157-40FE-9778-87535760A647}">
      <dgm:prSet phldrT="[Testo]" custT="1"/>
      <dgm:spPr>
        <a:solidFill>
          <a:schemeClr val="accent3">
            <a:lumMod val="75000"/>
          </a:schemeClr>
        </a:solidFill>
        <a:ln>
          <a:solidFill>
            <a:schemeClr val="tx1"/>
          </a:solidFill>
        </a:ln>
      </dgm:spPr>
      <dgm:t>
        <a:bodyPr/>
        <a:lstStyle/>
        <a:p>
          <a:r>
            <a:rPr lang="it-IT" sz="1000" dirty="0" smtClean="0"/>
            <a:t>Land</a:t>
          </a:r>
        </a:p>
      </dgm:t>
    </dgm:pt>
    <dgm:pt modelId="{799B055C-DA2F-4697-87AA-EFAE9ECA5391}" type="parTrans" cxnId="{D7568AD7-C079-4CD8-B09D-AEE98B170140}">
      <dgm:prSet/>
      <dgm:spPr/>
      <dgm:t>
        <a:bodyPr/>
        <a:lstStyle/>
        <a:p>
          <a:endParaRPr lang="it-IT"/>
        </a:p>
      </dgm:t>
    </dgm:pt>
    <dgm:pt modelId="{50F2F493-9B79-4C9F-B225-76BCF257B9DD}" type="sibTrans" cxnId="{D7568AD7-C079-4CD8-B09D-AEE98B170140}">
      <dgm:prSet/>
      <dgm:spPr/>
      <dgm:t>
        <a:bodyPr/>
        <a:lstStyle/>
        <a:p>
          <a:endParaRPr lang="it-IT"/>
        </a:p>
      </dgm:t>
    </dgm:pt>
    <dgm:pt modelId="{8CFDB0E1-162C-41C0-BC03-C7E0E2CC1AF9}" type="pres">
      <dgm:prSet presAssocID="{AAB23FF6-EA97-4735-AE4E-69C4BF1BE59D}" presName="Name0" presStyleCnt="0">
        <dgm:presLayoutVars>
          <dgm:chMax val="1"/>
          <dgm:dir/>
          <dgm:animLvl val="ctr"/>
          <dgm:resizeHandles val="exact"/>
        </dgm:presLayoutVars>
      </dgm:prSet>
      <dgm:spPr/>
      <dgm:t>
        <a:bodyPr/>
        <a:lstStyle/>
        <a:p>
          <a:endParaRPr lang="it-IT"/>
        </a:p>
      </dgm:t>
    </dgm:pt>
    <dgm:pt modelId="{D8A15980-DC6E-4820-A8D9-164470F5B366}" type="pres">
      <dgm:prSet presAssocID="{CAB89DEC-4C09-45A7-BDB2-EAEBA57F61AC}" presName="centerShape" presStyleLbl="node0" presStyleIdx="0" presStyleCnt="1"/>
      <dgm:spPr/>
      <dgm:t>
        <a:bodyPr/>
        <a:lstStyle/>
        <a:p>
          <a:endParaRPr lang="it-IT"/>
        </a:p>
      </dgm:t>
    </dgm:pt>
    <dgm:pt modelId="{A004C1F3-7A9B-4183-ABC3-786C3318946E}" type="pres">
      <dgm:prSet presAssocID="{05EAC97B-B3EA-4071-9EEE-EAD03F7BEC10}" presName="parTrans" presStyleLbl="sibTrans2D1" presStyleIdx="0" presStyleCnt="6"/>
      <dgm:spPr/>
      <dgm:t>
        <a:bodyPr/>
        <a:lstStyle/>
        <a:p>
          <a:endParaRPr lang="it-IT"/>
        </a:p>
      </dgm:t>
    </dgm:pt>
    <dgm:pt modelId="{FDC6664F-D3E6-4C24-95FF-0007B764B3F3}" type="pres">
      <dgm:prSet presAssocID="{05EAC97B-B3EA-4071-9EEE-EAD03F7BEC10}" presName="connectorText" presStyleLbl="sibTrans2D1" presStyleIdx="0" presStyleCnt="6"/>
      <dgm:spPr/>
      <dgm:t>
        <a:bodyPr/>
        <a:lstStyle/>
        <a:p>
          <a:endParaRPr lang="it-IT"/>
        </a:p>
      </dgm:t>
    </dgm:pt>
    <dgm:pt modelId="{97AB8F9B-7040-4C6D-A746-F20BFC0921C6}" type="pres">
      <dgm:prSet presAssocID="{9AE648B6-F4AF-4A24-B130-AFD96044DF16}" presName="node" presStyleLbl="node1" presStyleIdx="0" presStyleCnt="6" custRadScaleRad="103912" custRadScaleInc="-1165">
        <dgm:presLayoutVars>
          <dgm:bulletEnabled val="1"/>
        </dgm:presLayoutVars>
      </dgm:prSet>
      <dgm:spPr/>
      <dgm:t>
        <a:bodyPr/>
        <a:lstStyle/>
        <a:p>
          <a:endParaRPr lang="it-IT"/>
        </a:p>
      </dgm:t>
    </dgm:pt>
    <dgm:pt modelId="{C5E12570-E8CC-49B2-B500-EF1304162F9D}" type="pres">
      <dgm:prSet presAssocID="{0067F348-B1E2-44EB-9F53-D9E3E39E3A97}" presName="parTrans" presStyleLbl="sibTrans2D1" presStyleIdx="1" presStyleCnt="6"/>
      <dgm:spPr/>
      <dgm:t>
        <a:bodyPr/>
        <a:lstStyle/>
        <a:p>
          <a:endParaRPr lang="it-IT"/>
        </a:p>
      </dgm:t>
    </dgm:pt>
    <dgm:pt modelId="{5EC227FC-9530-4696-BC1C-F0E7019006FB}" type="pres">
      <dgm:prSet presAssocID="{0067F348-B1E2-44EB-9F53-D9E3E39E3A97}" presName="connectorText" presStyleLbl="sibTrans2D1" presStyleIdx="1" presStyleCnt="6"/>
      <dgm:spPr/>
      <dgm:t>
        <a:bodyPr/>
        <a:lstStyle/>
        <a:p>
          <a:endParaRPr lang="it-IT"/>
        </a:p>
      </dgm:t>
    </dgm:pt>
    <dgm:pt modelId="{D8C3EC32-A365-4898-83E1-C818F1D0E07C}" type="pres">
      <dgm:prSet presAssocID="{78775C08-76D9-4711-8B63-ED08DEAC71D0}" presName="node" presStyleLbl="node1" presStyleIdx="1" presStyleCnt="6">
        <dgm:presLayoutVars>
          <dgm:bulletEnabled val="1"/>
        </dgm:presLayoutVars>
      </dgm:prSet>
      <dgm:spPr/>
      <dgm:t>
        <a:bodyPr/>
        <a:lstStyle/>
        <a:p>
          <a:endParaRPr lang="it-IT"/>
        </a:p>
      </dgm:t>
    </dgm:pt>
    <dgm:pt modelId="{EE1B7A14-735E-4BEB-86D9-1A6020E31230}" type="pres">
      <dgm:prSet presAssocID="{799B055C-DA2F-4697-87AA-EFAE9ECA5391}" presName="parTrans" presStyleLbl="sibTrans2D1" presStyleIdx="2" presStyleCnt="6"/>
      <dgm:spPr/>
      <dgm:t>
        <a:bodyPr/>
        <a:lstStyle/>
        <a:p>
          <a:endParaRPr lang="it-IT"/>
        </a:p>
      </dgm:t>
    </dgm:pt>
    <dgm:pt modelId="{8E8893E3-7633-46BC-9312-0295480F01B4}" type="pres">
      <dgm:prSet presAssocID="{799B055C-DA2F-4697-87AA-EFAE9ECA5391}" presName="connectorText" presStyleLbl="sibTrans2D1" presStyleIdx="2" presStyleCnt="6"/>
      <dgm:spPr/>
      <dgm:t>
        <a:bodyPr/>
        <a:lstStyle/>
        <a:p>
          <a:endParaRPr lang="it-IT"/>
        </a:p>
      </dgm:t>
    </dgm:pt>
    <dgm:pt modelId="{FECEE16C-E676-4D64-98B3-1E9A602DD324}" type="pres">
      <dgm:prSet presAssocID="{35A907C1-4157-40FE-9778-87535760A647}" presName="node" presStyleLbl="node1" presStyleIdx="2" presStyleCnt="6">
        <dgm:presLayoutVars>
          <dgm:bulletEnabled val="1"/>
        </dgm:presLayoutVars>
      </dgm:prSet>
      <dgm:spPr/>
      <dgm:t>
        <a:bodyPr/>
        <a:lstStyle/>
        <a:p>
          <a:endParaRPr lang="it-IT"/>
        </a:p>
      </dgm:t>
    </dgm:pt>
    <dgm:pt modelId="{9F34E7F9-99E7-4369-9DDF-2705E2830F4F}" type="pres">
      <dgm:prSet presAssocID="{1227BDE5-4A39-48C4-82B5-B5D25E80CFAC}" presName="parTrans" presStyleLbl="sibTrans2D1" presStyleIdx="3" presStyleCnt="6"/>
      <dgm:spPr/>
      <dgm:t>
        <a:bodyPr/>
        <a:lstStyle/>
        <a:p>
          <a:endParaRPr lang="it-IT"/>
        </a:p>
      </dgm:t>
    </dgm:pt>
    <dgm:pt modelId="{421447D4-DD17-45F7-AE49-7A0AC2FF3D51}" type="pres">
      <dgm:prSet presAssocID="{1227BDE5-4A39-48C4-82B5-B5D25E80CFAC}" presName="connectorText" presStyleLbl="sibTrans2D1" presStyleIdx="3" presStyleCnt="6"/>
      <dgm:spPr/>
      <dgm:t>
        <a:bodyPr/>
        <a:lstStyle/>
        <a:p>
          <a:endParaRPr lang="it-IT"/>
        </a:p>
      </dgm:t>
    </dgm:pt>
    <dgm:pt modelId="{A81AE441-5F33-4D93-A215-807BA5108E32}" type="pres">
      <dgm:prSet presAssocID="{C9AB25DE-D71D-429A-B1E8-2F14A7AB78A1}" presName="node" presStyleLbl="node1" presStyleIdx="3" presStyleCnt="6">
        <dgm:presLayoutVars>
          <dgm:bulletEnabled val="1"/>
        </dgm:presLayoutVars>
      </dgm:prSet>
      <dgm:spPr/>
      <dgm:t>
        <a:bodyPr/>
        <a:lstStyle/>
        <a:p>
          <a:endParaRPr lang="it-IT"/>
        </a:p>
      </dgm:t>
    </dgm:pt>
    <dgm:pt modelId="{0B678454-35FC-4B1F-B0B7-CD248704CF90}" type="pres">
      <dgm:prSet presAssocID="{7167D64A-47F4-4F9C-98AE-5F01EC38E18D}" presName="parTrans" presStyleLbl="sibTrans2D1" presStyleIdx="4" presStyleCnt="6"/>
      <dgm:spPr/>
      <dgm:t>
        <a:bodyPr/>
        <a:lstStyle/>
        <a:p>
          <a:endParaRPr lang="it-IT"/>
        </a:p>
      </dgm:t>
    </dgm:pt>
    <dgm:pt modelId="{73188E64-E3AE-41D1-928B-C89509EFECFF}" type="pres">
      <dgm:prSet presAssocID="{7167D64A-47F4-4F9C-98AE-5F01EC38E18D}" presName="connectorText" presStyleLbl="sibTrans2D1" presStyleIdx="4" presStyleCnt="6"/>
      <dgm:spPr/>
      <dgm:t>
        <a:bodyPr/>
        <a:lstStyle/>
        <a:p>
          <a:endParaRPr lang="it-IT"/>
        </a:p>
      </dgm:t>
    </dgm:pt>
    <dgm:pt modelId="{FF07372F-14B6-4306-B478-CE71530E2729}" type="pres">
      <dgm:prSet presAssocID="{2FEA3A78-A0D4-4C1F-B5E2-81C957FBEC40}" presName="node" presStyleLbl="node1" presStyleIdx="4" presStyleCnt="6">
        <dgm:presLayoutVars>
          <dgm:bulletEnabled val="1"/>
        </dgm:presLayoutVars>
      </dgm:prSet>
      <dgm:spPr/>
      <dgm:t>
        <a:bodyPr/>
        <a:lstStyle/>
        <a:p>
          <a:endParaRPr lang="it-IT"/>
        </a:p>
      </dgm:t>
    </dgm:pt>
    <dgm:pt modelId="{A867C9B2-1DD3-44CE-9DF9-E2EE3F152211}" type="pres">
      <dgm:prSet presAssocID="{63BFAFBC-DD09-4241-86F3-CDF7C6826023}" presName="parTrans" presStyleLbl="sibTrans2D1" presStyleIdx="5" presStyleCnt="6"/>
      <dgm:spPr/>
      <dgm:t>
        <a:bodyPr/>
        <a:lstStyle/>
        <a:p>
          <a:endParaRPr lang="it-IT"/>
        </a:p>
      </dgm:t>
    </dgm:pt>
    <dgm:pt modelId="{A12011FF-7FE6-4BAC-8E34-091CA0213ECF}" type="pres">
      <dgm:prSet presAssocID="{63BFAFBC-DD09-4241-86F3-CDF7C6826023}" presName="connectorText" presStyleLbl="sibTrans2D1" presStyleIdx="5" presStyleCnt="6"/>
      <dgm:spPr/>
      <dgm:t>
        <a:bodyPr/>
        <a:lstStyle/>
        <a:p>
          <a:endParaRPr lang="it-IT"/>
        </a:p>
      </dgm:t>
    </dgm:pt>
    <dgm:pt modelId="{373926A1-FB3F-4AF0-B85C-74B61EE961C6}" type="pres">
      <dgm:prSet presAssocID="{554ADDCE-263D-4871-A608-C07B42F392E3}" presName="node" presStyleLbl="node1" presStyleIdx="5" presStyleCnt="6">
        <dgm:presLayoutVars>
          <dgm:bulletEnabled val="1"/>
        </dgm:presLayoutVars>
      </dgm:prSet>
      <dgm:spPr/>
      <dgm:t>
        <a:bodyPr/>
        <a:lstStyle/>
        <a:p>
          <a:endParaRPr lang="it-IT"/>
        </a:p>
      </dgm:t>
    </dgm:pt>
  </dgm:ptLst>
  <dgm:cxnLst>
    <dgm:cxn modelId="{D48D579D-B663-46B2-AC01-053867E331B3}" srcId="{CAB89DEC-4C09-45A7-BDB2-EAEBA57F61AC}" destId="{C9AB25DE-D71D-429A-B1E8-2F14A7AB78A1}" srcOrd="3" destOrd="0" parTransId="{1227BDE5-4A39-48C4-82B5-B5D25E80CFAC}" sibTransId="{10364D08-B76E-4DDD-BC31-4DFA9FC597B6}"/>
    <dgm:cxn modelId="{3BFF27F5-5114-44E6-86E4-52429D3827EE}" srcId="{CAB89DEC-4C09-45A7-BDB2-EAEBA57F61AC}" destId="{554ADDCE-263D-4871-A608-C07B42F392E3}" srcOrd="5" destOrd="0" parTransId="{63BFAFBC-DD09-4241-86F3-CDF7C6826023}" sibTransId="{36446F57-3B85-4CAC-B491-C14AE1627FA0}"/>
    <dgm:cxn modelId="{3C0054E2-4594-4147-BDC9-B8542DBDD52C}" type="presOf" srcId="{1227BDE5-4A39-48C4-82B5-B5D25E80CFAC}" destId="{421447D4-DD17-45F7-AE49-7A0AC2FF3D51}" srcOrd="1" destOrd="0" presId="urn:microsoft.com/office/officeart/2005/8/layout/radial5"/>
    <dgm:cxn modelId="{DBEF1DF9-7BF2-48C1-B45D-A33E18AC4ED8}" type="presOf" srcId="{CAB89DEC-4C09-45A7-BDB2-EAEBA57F61AC}" destId="{D8A15980-DC6E-4820-A8D9-164470F5B366}" srcOrd="0" destOrd="0" presId="urn:microsoft.com/office/officeart/2005/8/layout/radial5"/>
    <dgm:cxn modelId="{4AE0FBE7-8BA0-4F34-89F3-72F7A1CE449B}" type="presOf" srcId="{9AE648B6-F4AF-4A24-B130-AFD96044DF16}" destId="{97AB8F9B-7040-4C6D-A746-F20BFC0921C6}" srcOrd="0" destOrd="0" presId="urn:microsoft.com/office/officeart/2005/8/layout/radial5"/>
    <dgm:cxn modelId="{090BDC9C-5C62-4D0F-BE4D-C744EA7CCA23}" type="presOf" srcId="{0067F348-B1E2-44EB-9F53-D9E3E39E3A97}" destId="{5EC227FC-9530-4696-BC1C-F0E7019006FB}" srcOrd="1" destOrd="0" presId="urn:microsoft.com/office/officeart/2005/8/layout/radial5"/>
    <dgm:cxn modelId="{9F73D0B5-D7E7-49AC-B434-236F0942B52C}" type="presOf" srcId="{0067F348-B1E2-44EB-9F53-D9E3E39E3A97}" destId="{C5E12570-E8CC-49B2-B500-EF1304162F9D}" srcOrd="0" destOrd="0" presId="urn:microsoft.com/office/officeart/2005/8/layout/radial5"/>
    <dgm:cxn modelId="{E3BCC601-2AAB-4F1F-9D5D-93931744045A}" type="presOf" srcId="{C9AB25DE-D71D-429A-B1E8-2F14A7AB78A1}" destId="{A81AE441-5F33-4D93-A215-807BA5108E32}" srcOrd="0" destOrd="0" presId="urn:microsoft.com/office/officeart/2005/8/layout/radial5"/>
    <dgm:cxn modelId="{39C43E88-CA20-4804-A23A-0385348133BC}" srcId="{AAB23FF6-EA97-4735-AE4E-69C4BF1BE59D}" destId="{CAB89DEC-4C09-45A7-BDB2-EAEBA57F61AC}" srcOrd="0" destOrd="0" parTransId="{A1964ECD-50AC-45B2-B48E-9A4F62C754BD}" sibTransId="{B912FAA3-3527-453E-90EE-C43D7A079B8C}"/>
    <dgm:cxn modelId="{9F0A7ADD-1610-4F8A-869E-6D84EFAB9982}" type="presOf" srcId="{7167D64A-47F4-4F9C-98AE-5F01EC38E18D}" destId="{73188E64-E3AE-41D1-928B-C89509EFECFF}" srcOrd="1" destOrd="0" presId="urn:microsoft.com/office/officeart/2005/8/layout/radial5"/>
    <dgm:cxn modelId="{9DFBB7C2-41FE-45CA-8332-81CA20A3EF58}" srcId="{CAB89DEC-4C09-45A7-BDB2-EAEBA57F61AC}" destId="{78775C08-76D9-4711-8B63-ED08DEAC71D0}" srcOrd="1" destOrd="0" parTransId="{0067F348-B1E2-44EB-9F53-D9E3E39E3A97}" sibTransId="{799D979A-7DAC-4C0F-A5AB-1CC79281BADD}"/>
    <dgm:cxn modelId="{577DC653-30BD-46F7-A6FB-1A0D7FE937AF}" type="presOf" srcId="{2FEA3A78-A0D4-4C1F-B5E2-81C957FBEC40}" destId="{FF07372F-14B6-4306-B478-CE71530E2729}" srcOrd="0" destOrd="0" presId="urn:microsoft.com/office/officeart/2005/8/layout/radial5"/>
    <dgm:cxn modelId="{B997F146-9D4B-4370-9363-E99F9A50D4C4}" srcId="{CAB89DEC-4C09-45A7-BDB2-EAEBA57F61AC}" destId="{2FEA3A78-A0D4-4C1F-B5E2-81C957FBEC40}" srcOrd="4" destOrd="0" parTransId="{7167D64A-47F4-4F9C-98AE-5F01EC38E18D}" sibTransId="{62973776-F6CC-4EA0-A4C1-BC99B20D8BB4}"/>
    <dgm:cxn modelId="{847A7C1C-9353-4EEA-861C-AAC936C2BE02}" type="presOf" srcId="{35A907C1-4157-40FE-9778-87535760A647}" destId="{FECEE16C-E676-4D64-98B3-1E9A602DD324}" srcOrd="0" destOrd="0" presId="urn:microsoft.com/office/officeart/2005/8/layout/radial5"/>
    <dgm:cxn modelId="{CA7491C9-251C-4E15-8FE4-1FBC566300A7}" type="presOf" srcId="{799B055C-DA2F-4697-87AA-EFAE9ECA5391}" destId="{8E8893E3-7633-46BC-9312-0295480F01B4}" srcOrd="1" destOrd="0" presId="urn:microsoft.com/office/officeart/2005/8/layout/radial5"/>
    <dgm:cxn modelId="{922C30AD-C09C-4969-B0A2-97A1C89F08F2}" type="presOf" srcId="{1227BDE5-4A39-48C4-82B5-B5D25E80CFAC}" destId="{9F34E7F9-99E7-4369-9DDF-2705E2830F4F}" srcOrd="0" destOrd="0" presId="urn:microsoft.com/office/officeart/2005/8/layout/radial5"/>
    <dgm:cxn modelId="{DBF1C6BD-002C-4652-8541-CF6391D0FC91}" type="presOf" srcId="{AAB23FF6-EA97-4735-AE4E-69C4BF1BE59D}" destId="{8CFDB0E1-162C-41C0-BC03-C7E0E2CC1AF9}" srcOrd="0" destOrd="0" presId="urn:microsoft.com/office/officeart/2005/8/layout/radial5"/>
    <dgm:cxn modelId="{3A1D01FE-186B-42CF-9A4F-6CE6E165849C}" type="presOf" srcId="{78775C08-76D9-4711-8B63-ED08DEAC71D0}" destId="{D8C3EC32-A365-4898-83E1-C818F1D0E07C}" srcOrd="0" destOrd="0" presId="urn:microsoft.com/office/officeart/2005/8/layout/radial5"/>
    <dgm:cxn modelId="{7AA7C88F-B902-4FC1-BD11-F83A83FBA35A}" type="presOf" srcId="{05EAC97B-B3EA-4071-9EEE-EAD03F7BEC10}" destId="{FDC6664F-D3E6-4C24-95FF-0007B764B3F3}" srcOrd="1" destOrd="0" presId="urn:microsoft.com/office/officeart/2005/8/layout/radial5"/>
    <dgm:cxn modelId="{D7568AD7-C079-4CD8-B09D-AEE98B170140}" srcId="{CAB89DEC-4C09-45A7-BDB2-EAEBA57F61AC}" destId="{35A907C1-4157-40FE-9778-87535760A647}" srcOrd="2" destOrd="0" parTransId="{799B055C-DA2F-4697-87AA-EFAE9ECA5391}" sibTransId="{50F2F493-9B79-4C9F-B225-76BCF257B9DD}"/>
    <dgm:cxn modelId="{729A8B05-496B-486E-AACD-ED095D883280}" type="presOf" srcId="{63BFAFBC-DD09-4241-86F3-CDF7C6826023}" destId="{A12011FF-7FE6-4BAC-8E34-091CA0213ECF}" srcOrd="1" destOrd="0" presId="urn:microsoft.com/office/officeart/2005/8/layout/radial5"/>
    <dgm:cxn modelId="{1D46807B-1274-4BCC-A7AD-952C4AAE1728}" type="presOf" srcId="{554ADDCE-263D-4871-A608-C07B42F392E3}" destId="{373926A1-FB3F-4AF0-B85C-74B61EE961C6}" srcOrd="0" destOrd="0" presId="urn:microsoft.com/office/officeart/2005/8/layout/radial5"/>
    <dgm:cxn modelId="{3C56D368-A2FA-4BDA-98FC-4928AB3B19E8}" srcId="{CAB89DEC-4C09-45A7-BDB2-EAEBA57F61AC}" destId="{9AE648B6-F4AF-4A24-B130-AFD96044DF16}" srcOrd="0" destOrd="0" parTransId="{05EAC97B-B3EA-4071-9EEE-EAD03F7BEC10}" sibTransId="{A03296EF-7CFA-47C7-9241-BA11BF037D1D}"/>
    <dgm:cxn modelId="{A2B4271B-71E5-4779-97AA-2FB77EC65B0B}" type="presOf" srcId="{05EAC97B-B3EA-4071-9EEE-EAD03F7BEC10}" destId="{A004C1F3-7A9B-4183-ABC3-786C3318946E}" srcOrd="0" destOrd="0" presId="urn:microsoft.com/office/officeart/2005/8/layout/radial5"/>
    <dgm:cxn modelId="{71FFA9B3-978A-4D4B-85B2-515EA339BDEC}" type="presOf" srcId="{799B055C-DA2F-4697-87AA-EFAE9ECA5391}" destId="{EE1B7A14-735E-4BEB-86D9-1A6020E31230}" srcOrd="0" destOrd="0" presId="urn:microsoft.com/office/officeart/2005/8/layout/radial5"/>
    <dgm:cxn modelId="{AB4716D1-5C5C-46E3-BF92-7C01197FCE3B}" type="presOf" srcId="{7167D64A-47F4-4F9C-98AE-5F01EC38E18D}" destId="{0B678454-35FC-4B1F-B0B7-CD248704CF90}" srcOrd="0" destOrd="0" presId="urn:microsoft.com/office/officeart/2005/8/layout/radial5"/>
    <dgm:cxn modelId="{9C2C7FC4-33A2-4060-9C30-7848CDFFD366}" type="presOf" srcId="{63BFAFBC-DD09-4241-86F3-CDF7C6826023}" destId="{A867C9B2-1DD3-44CE-9DF9-E2EE3F152211}" srcOrd="0" destOrd="0" presId="urn:microsoft.com/office/officeart/2005/8/layout/radial5"/>
    <dgm:cxn modelId="{922A9293-F994-46D8-AF33-649743CC78D6}" type="presParOf" srcId="{8CFDB0E1-162C-41C0-BC03-C7E0E2CC1AF9}" destId="{D8A15980-DC6E-4820-A8D9-164470F5B366}" srcOrd="0" destOrd="0" presId="urn:microsoft.com/office/officeart/2005/8/layout/radial5"/>
    <dgm:cxn modelId="{627EC3EC-6058-42EE-B57F-A44AB0A9D199}" type="presParOf" srcId="{8CFDB0E1-162C-41C0-BC03-C7E0E2CC1AF9}" destId="{A004C1F3-7A9B-4183-ABC3-786C3318946E}" srcOrd="1" destOrd="0" presId="urn:microsoft.com/office/officeart/2005/8/layout/radial5"/>
    <dgm:cxn modelId="{CBD62B99-951D-4BED-9DF9-8CFD8C597A59}" type="presParOf" srcId="{A004C1F3-7A9B-4183-ABC3-786C3318946E}" destId="{FDC6664F-D3E6-4C24-95FF-0007B764B3F3}" srcOrd="0" destOrd="0" presId="urn:microsoft.com/office/officeart/2005/8/layout/radial5"/>
    <dgm:cxn modelId="{1327045E-E70B-4366-A516-59555D0602DC}" type="presParOf" srcId="{8CFDB0E1-162C-41C0-BC03-C7E0E2CC1AF9}" destId="{97AB8F9B-7040-4C6D-A746-F20BFC0921C6}" srcOrd="2" destOrd="0" presId="urn:microsoft.com/office/officeart/2005/8/layout/radial5"/>
    <dgm:cxn modelId="{8D7661EF-EAD2-4B96-B97D-8719DFC1B395}" type="presParOf" srcId="{8CFDB0E1-162C-41C0-BC03-C7E0E2CC1AF9}" destId="{C5E12570-E8CC-49B2-B500-EF1304162F9D}" srcOrd="3" destOrd="0" presId="urn:microsoft.com/office/officeart/2005/8/layout/radial5"/>
    <dgm:cxn modelId="{17B31548-CAFC-4689-BD6A-165CEAD8F104}" type="presParOf" srcId="{C5E12570-E8CC-49B2-B500-EF1304162F9D}" destId="{5EC227FC-9530-4696-BC1C-F0E7019006FB}" srcOrd="0" destOrd="0" presId="urn:microsoft.com/office/officeart/2005/8/layout/radial5"/>
    <dgm:cxn modelId="{B10D9ADA-1979-4D80-8294-48FB5724A3C8}" type="presParOf" srcId="{8CFDB0E1-162C-41C0-BC03-C7E0E2CC1AF9}" destId="{D8C3EC32-A365-4898-83E1-C818F1D0E07C}" srcOrd="4" destOrd="0" presId="urn:microsoft.com/office/officeart/2005/8/layout/radial5"/>
    <dgm:cxn modelId="{F572527D-7E17-40E7-88BA-886BA9BF84D2}" type="presParOf" srcId="{8CFDB0E1-162C-41C0-BC03-C7E0E2CC1AF9}" destId="{EE1B7A14-735E-4BEB-86D9-1A6020E31230}" srcOrd="5" destOrd="0" presId="urn:microsoft.com/office/officeart/2005/8/layout/radial5"/>
    <dgm:cxn modelId="{753F3D1E-BA2B-4ED9-8DD5-759302A687D7}" type="presParOf" srcId="{EE1B7A14-735E-4BEB-86D9-1A6020E31230}" destId="{8E8893E3-7633-46BC-9312-0295480F01B4}" srcOrd="0" destOrd="0" presId="urn:microsoft.com/office/officeart/2005/8/layout/radial5"/>
    <dgm:cxn modelId="{691009B7-36AB-47EE-98F0-91D70649B83F}" type="presParOf" srcId="{8CFDB0E1-162C-41C0-BC03-C7E0E2CC1AF9}" destId="{FECEE16C-E676-4D64-98B3-1E9A602DD324}" srcOrd="6" destOrd="0" presId="urn:microsoft.com/office/officeart/2005/8/layout/radial5"/>
    <dgm:cxn modelId="{6D170922-02BF-4480-AF7A-8DB825A66D81}" type="presParOf" srcId="{8CFDB0E1-162C-41C0-BC03-C7E0E2CC1AF9}" destId="{9F34E7F9-99E7-4369-9DDF-2705E2830F4F}" srcOrd="7" destOrd="0" presId="urn:microsoft.com/office/officeart/2005/8/layout/radial5"/>
    <dgm:cxn modelId="{F5778B75-396A-4D79-92F1-153F9233C96F}" type="presParOf" srcId="{9F34E7F9-99E7-4369-9DDF-2705E2830F4F}" destId="{421447D4-DD17-45F7-AE49-7A0AC2FF3D51}" srcOrd="0" destOrd="0" presId="urn:microsoft.com/office/officeart/2005/8/layout/radial5"/>
    <dgm:cxn modelId="{7F2E34B6-AFEE-4E25-8879-BA90532B2A88}" type="presParOf" srcId="{8CFDB0E1-162C-41C0-BC03-C7E0E2CC1AF9}" destId="{A81AE441-5F33-4D93-A215-807BA5108E32}" srcOrd="8" destOrd="0" presId="urn:microsoft.com/office/officeart/2005/8/layout/radial5"/>
    <dgm:cxn modelId="{7863A0CF-EC7E-434F-AE76-0C0F879A1D76}" type="presParOf" srcId="{8CFDB0E1-162C-41C0-BC03-C7E0E2CC1AF9}" destId="{0B678454-35FC-4B1F-B0B7-CD248704CF90}" srcOrd="9" destOrd="0" presId="urn:microsoft.com/office/officeart/2005/8/layout/radial5"/>
    <dgm:cxn modelId="{3146935A-5E18-4480-AF15-59AA86907970}" type="presParOf" srcId="{0B678454-35FC-4B1F-B0B7-CD248704CF90}" destId="{73188E64-E3AE-41D1-928B-C89509EFECFF}" srcOrd="0" destOrd="0" presId="urn:microsoft.com/office/officeart/2005/8/layout/radial5"/>
    <dgm:cxn modelId="{1CEAB48B-5E6B-4748-86A9-241558875FFB}" type="presParOf" srcId="{8CFDB0E1-162C-41C0-BC03-C7E0E2CC1AF9}" destId="{FF07372F-14B6-4306-B478-CE71530E2729}" srcOrd="10" destOrd="0" presId="urn:microsoft.com/office/officeart/2005/8/layout/radial5"/>
    <dgm:cxn modelId="{8A1525C9-FB06-44A0-822A-024C77CBCEB3}" type="presParOf" srcId="{8CFDB0E1-162C-41C0-BC03-C7E0E2CC1AF9}" destId="{A867C9B2-1DD3-44CE-9DF9-E2EE3F152211}" srcOrd="11" destOrd="0" presId="urn:microsoft.com/office/officeart/2005/8/layout/radial5"/>
    <dgm:cxn modelId="{C432AA9C-32BB-4215-9E49-5C0B84FF5809}" type="presParOf" srcId="{A867C9B2-1DD3-44CE-9DF9-E2EE3F152211}" destId="{A12011FF-7FE6-4BAC-8E34-091CA0213ECF}" srcOrd="0" destOrd="0" presId="urn:microsoft.com/office/officeart/2005/8/layout/radial5"/>
    <dgm:cxn modelId="{026BCCD7-3EA6-4F77-BDDA-8ECCB5C4ABCD}" type="presParOf" srcId="{8CFDB0E1-162C-41C0-BC03-C7E0E2CC1AF9}" destId="{373926A1-FB3F-4AF0-B85C-74B61EE961C6}" srcOrd="12"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15980-DC6E-4820-A8D9-164470F5B366}">
      <dsp:nvSpPr>
        <dsp:cNvPr id="0" name=""/>
        <dsp:cNvSpPr/>
      </dsp:nvSpPr>
      <dsp:spPr>
        <a:xfrm>
          <a:off x="1585650" y="907213"/>
          <a:ext cx="549448" cy="549448"/>
        </a:xfrm>
        <a:prstGeom prst="ellipse">
          <a:avLst/>
        </a:prstGeom>
        <a:solidFill>
          <a:schemeClr val="accent1">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it-IT" sz="1400" kern="1200" dirty="0" err="1" smtClean="0"/>
            <a:t>fjord</a:t>
          </a:r>
          <a:endParaRPr lang="it-IT" sz="1400" kern="1200" dirty="0"/>
        </a:p>
      </dsp:txBody>
      <dsp:txXfrm>
        <a:off x="1666115" y="987678"/>
        <a:ext cx="388518" cy="388518"/>
      </dsp:txXfrm>
    </dsp:sp>
    <dsp:sp modelId="{A004C1F3-7A9B-4183-ABC3-786C3318946E}">
      <dsp:nvSpPr>
        <dsp:cNvPr id="0" name=""/>
        <dsp:cNvSpPr/>
      </dsp:nvSpPr>
      <dsp:spPr>
        <a:xfrm rot="16178300">
          <a:off x="1798404" y="727740"/>
          <a:ext cx="119097" cy="1409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rot="10800000">
        <a:off x="1816381" y="773802"/>
        <a:ext cx="83368" cy="84594"/>
      </dsp:txXfrm>
    </dsp:sp>
    <dsp:sp modelId="{97AB8F9B-7040-4C6D-A746-F20BFC0921C6}">
      <dsp:nvSpPr>
        <dsp:cNvPr id="0" name=""/>
        <dsp:cNvSpPr/>
      </dsp:nvSpPr>
      <dsp:spPr>
        <a:xfrm>
          <a:off x="1513809" y="0"/>
          <a:ext cx="682518" cy="682518"/>
        </a:xfrm>
        <a:prstGeom prst="ellipse">
          <a:avLst/>
        </a:prstGeom>
        <a:solidFill>
          <a:schemeClr val="accent1">
            <a:lumMod val="20000"/>
            <a:lumOff val="8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it-IT" sz="700" kern="1200" dirty="0" err="1" smtClean="0">
              <a:solidFill>
                <a:schemeClr val="tx1"/>
              </a:solidFill>
            </a:rPr>
            <a:t>Atmosphere</a:t>
          </a:r>
          <a:endParaRPr lang="it-IT" sz="700" kern="1200" dirty="0">
            <a:solidFill>
              <a:schemeClr val="tx1"/>
            </a:solidFill>
          </a:endParaRPr>
        </a:p>
      </dsp:txBody>
      <dsp:txXfrm>
        <a:off x="1613761" y="99952"/>
        <a:ext cx="482614" cy="482614"/>
      </dsp:txXfrm>
    </dsp:sp>
    <dsp:sp modelId="{C5E12570-E8CC-49B2-B500-EF1304162F9D}">
      <dsp:nvSpPr>
        <dsp:cNvPr id="0" name=""/>
        <dsp:cNvSpPr/>
      </dsp:nvSpPr>
      <dsp:spPr>
        <a:xfrm rot="19800000">
          <a:off x="2132591" y="920428"/>
          <a:ext cx="117259" cy="1409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a:off x="2134947" y="957421"/>
        <a:ext cx="82081" cy="84594"/>
      </dsp:txXfrm>
    </dsp:sp>
    <dsp:sp modelId="{D8C3EC32-A365-4898-83E1-C818F1D0E07C}">
      <dsp:nvSpPr>
        <dsp:cNvPr id="0" name=""/>
        <dsp:cNvSpPr/>
      </dsp:nvSpPr>
      <dsp:spPr>
        <a:xfrm>
          <a:off x="2244176" y="422064"/>
          <a:ext cx="682518" cy="682518"/>
        </a:xfrm>
        <a:prstGeom prst="ellipse">
          <a:avLst/>
        </a:prstGeom>
        <a:solidFill>
          <a:schemeClr val="bg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kern="1200" dirty="0" err="1" smtClean="0">
              <a:solidFill>
                <a:schemeClr val="tx1"/>
              </a:solidFill>
            </a:rPr>
            <a:t>Glacier</a:t>
          </a:r>
          <a:endParaRPr lang="it-IT" sz="1000" kern="1200" dirty="0">
            <a:solidFill>
              <a:schemeClr val="tx1"/>
            </a:solidFill>
          </a:endParaRPr>
        </a:p>
      </dsp:txBody>
      <dsp:txXfrm>
        <a:off x="2344128" y="522016"/>
        <a:ext cx="482614" cy="482614"/>
      </dsp:txXfrm>
    </dsp:sp>
    <dsp:sp modelId="{EE1B7A14-735E-4BEB-86D9-1A6020E31230}">
      <dsp:nvSpPr>
        <dsp:cNvPr id="0" name=""/>
        <dsp:cNvSpPr/>
      </dsp:nvSpPr>
      <dsp:spPr>
        <a:xfrm rot="1800000">
          <a:off x="2132591" y="1302456"/>
          <a:ext cx="117259" cy="1409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a:off x="2134947" y="1321860"/>
        <a:ext cx="82081" cy="84594"/>
      </dsp:txXfrm>
    </dsp:sp>
    <dsp:sp modelId="{FECEE16C-E676-4D64-98B3-1E9A602DD324}">
      <dsp:nvSpPr>
        <dsp:cNvPr id="0" name=""/>
        <dsp:cNvSpPr/>
      </dsp:nvSpPr>
      <dsp:spPr>
        <a:xfrm>
          <a:off x="2244176" y="1259292"/>
          <a:ext cx="682518" cy="682518"/>
        </a:xfrm>
        <a:prstGeom prst="ellipse">
          <a:avLst/>
        </a:prstGeom>
        <a:solidFill>
          <a:schemeClr val="accent3">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kern="1200" dirty="0" smtClean="0"/>
            <a:t>Land</a:t>
          </a:r>
        </a:p>
      </dsp:txBody>
      <dsp:txXfrm>
        <a:off x="2344128" y="1359244"/>
        <a:ext cx="482614" cy="482614"/>
      </dsp:txXfrm>
    </dsp:sp>
    <dsp:sp modelId="{9F34E7F9-99E7-4369-9DDF-2705E2830F4F}">
      <dsp:nvSpPr>
        <dsp:cNvPr id="0" name=""/>
        <dsp:cNvSpPr/>
      </dsp:nvSpPr>
      <dsp:spPr>
        <a:xfrm rot="5400000">
          <a:off x="1801745" y="1493470"/>
          <a:ext cx="117259" cy="1409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a:off x="1819334" y="1504079"/>
        <a:ext cx="82081" cy="84594"/>
      </dsp:txXfrm>
    </dsp:sp>
    <dsp:sp modelId="{A81AE441-5F33-4D93-A215-807BA5108E32}">
      <dsp:nvSpPr>
        <dsp:cNvPr id="0" name=""/>
        <dsp:cNvSpPr/>
      </dsp:nvSpPr>
      <dsp:spPr>
        <a:xfrm>
          <a:off x="1519115" y="1677906"/>
          <a:ext cx="682518" cy="682518"/>
        </a:xfrm>
        <a:prstGeom prst="ellipse">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kern="1200" dirty="0" err="1" smtClean="0"/>
            <a:t>Sediment</a:t>
          </a:r>
          <a:endParaRPr lang="it-IT" sz="900" kern="1200" dirty="0"/>
        </a:p>
      </dsp:txBody>
      <dsp:txXfrm>
        <a:off x="1619067" y="1777858"/>
        <a:ext cx="482614" cy="482614"/>
      </dsp:txXfrm>
    </dsp:sp>
    <dsp:sp modelId="{0B678454-35FC-4B1F-B0B7-CD248704CF90}">
      <dsp:nvSpPr>
        <dsp:cNvPr id="0" name=""/>
        <dsp:cNvSpPr/>
      </dsp:nvSpPr>
      <dsp:spPr>
        <a:xfrm rot="9000000">
          <a:off x="1470899" y="1302456"/>
          <a:ext cx="117259" cy="1409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rot="10800000">
        <a:off x="1503721" y="1321860"/>
        <a:ext cx="82081" cy="84594"/>
      </dsp:txXfrm>
    </dsp:sp>
    <dsp:sp modelId="{FF07372F-14B6-4306-B478-CE71530E2729}">
      <dsp:nvSpPr>
        <dsp:cNvPr id="0" name=""/>
        <dsp:cNvSpPr/>
      </dsp:nvSpPr>
      <dsp:spPr>
        <a:xfrm>
          <a:off x="794055" y="1259292"/>
          <a:ext cx="682518" cy="682518"/>
        </a:xfrm>
        <a:prstGeom prst="ellipse">
          <a:avLst/>
        </a:prstGeom>
        <a:solidFill>
          <a:schemeClr val="tx2">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kern="1200" dirty="0" smtClean="0"/>
            <a:t>Ocean</a:t>
          </a:r>
          <a:endParaRPr lang="it-IT" sz="1000" kern="1200" dirty="0"/>
        </a:p>
      </dsp:txBody>
      <dsp:txXfrm>
        <a:off x="894007" y="1359244"/>
        <a:ext cx="482614" cy="482614"/>
      </dsp:txXfrm>
    </dsp:sp>
    <dsp:sp modelId="{A867C9B2-1DD3-44CE-9DF9-E2EE3F152211}">
      <dsp:nvSpPr>
        <dsp:cNvPr id="0" name=""/>
        <dsp:cNvSpPr/>
      </dsp:nvSpPr>
      <dsp:spPr>
        <a:xfrm rot="12600000">
          <a:off x="1470899" y="920428"/>
          <a:ext cx="117259" cy="1409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rot="10800000">
        <a:off x="1503721" y="957421"/>
        <a:ext cx="82081" cy="84594"/>
      </dsp:txXfrm>
    </dsp:sp>
    <dsp:sp modelId="{373926A1-FB3F-4AF0-B85C-74B61EE961C6}">
      <dsp:nvSpPr>
        <dsp:cNvPr id="0" name=""/>
        <dsp:cNvSpPr/>
      </dsp:nvSpPr>
      <dsp:spPr>
        <a:xfrm>
          <a:off x="794055" y="422064"/>
          <a:ext cx="682518" cy="682518"/>
        </a:xfrm>
        <a:prstGeom prst="ellipse">
          <a:avLst/>
        </a:prstGeom>
        <a:solidFill>
          <a:schemeClr val="tx2">
            <a:lumMod val="40000"/>
            <a:lumOff val="6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it-IT" sz="1000" kern="1200" dirty="0" smtClean="0"/>
            <a:t>Sea </a:t>
          </a:r>
          <a:r>
            <a:rPr lang="it-IT" sz="1000" kern="1200" dirty="0" err="1" smtClean="0"/>
            <a:t>ice</a:t>
          </a:r>
          <a:endParaRPr lang="it-IT" sz="1000" kern="1200" dirty="0" smtClean="0"/>
        </a:p>
      </dsp:txBody>
      <dsp:txXfrm>
        <a:off x="894007" y="522016"/>
        <a:ext cx="482614" cy="482614"/>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ED5FFB-D407-4480-A683-824F9703539D}" type="datetimeFigureOut">
              <a:rPr lang="it-IT" smtClean="0"/>
              <a:t>12/10/2016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E2236-1681-4BC2-B959-F30059FFACBE}" type="slidenum">
              <a:rPr lang="it-IT" smtClean="0"/>
              <a:t>‹N›</a:t>
            </a:fld>
            <a:endParaRPr lang="it-IT"/>
          </a:p>
        </p:txBody>
      </p:sp>
    </p:spTree>
    <p:extLst>
      <p:ext uri="{BB962C8B-B14F-4D97-AF65-F5344CB8AC3E}">
        <p14:creationId xmlns:p14="http://schemas.microsoft.com/office/powerpoint/2010/main" val="653440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a:ln/>
        </p:spPr>
      </p:sp>
      <p:sp>
        <p:nvSpPr>
          <p:cNvPr id="47107" name="Segnaposto note 2"/>
          <p:cNvSpPr>
            <a:spLocks noGrp="1"/>
          </p:cNvSpPr>
          <p:nvPr>
            <p:ph type="body" idx="1"/>
          </p:nvPr>
        </p:nvSpPr>
        <p:spPr>
          <a:noFill/>
          <a:ln/>
        </p:spPr>
        <p:txBody>
          <a:bodyPr/>
          <a:lstStyle/>
          <a:p>
            <a:pPr eaLnBrk="1" hangingPunct="1"/>
            <a:endParaRPr lang="it-IT" dirty="0" smtClean="0"/>
          </a:p>
        </p:txBody>
      </p:sp>
      <p:sp>
        <p:nvSpPr>
          <p:cNvPr id="47108" name="Segnaposto numero diapositiva 3"/>
          <p:cNvSpPr>
            <a:spLocks noGrp="1"/>
          </p:cNvSpPr>
          <p:nvPr>
            <p:ph type="sldNum" sz="quarter" idx="5"/>
          </p:nvPr>
        </p:nvSpPr>
        <p:spPr>
          <a:noFill/>
        </p:spPr>
        <p:txBody>
          <a:bodyPr/>
          <a:lstStyle/>
          <a:p>
            <a:fld id="{3F6B4525-9817-4C71-9235-9997779F2FF5}" type="slidenum">
              <a:rPr lang="it-IT" smtClean="0"/>
              <a:pPr/>
              <a:t>1</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indent="-342900">
              <a:spcBef>
                <a:spcPts val="600"/>
              </a:spcBef>
              <a:buFont typeface="Wingdings" panose="05000000000000000000" pitchFamily="2" charset="2"/>
              <a:buChar char="ü"/>
            </a:pPr>
            <a:r>
              <a:rPr lang="it-IT" altLang="it-IT" sz="1200" b="1" kern="1200" dirty="0" err="1" smtClean="0">
                <a:solidFill>
                  <a:srgbClr val="FFFF00"/>
                </a:solidFill>
                <a:latin typeface="+mn-lt"/>
                <a:ea typeface="+mn-ea"/>
                <a:cs typeface="Times New Roman" pitchFamily="18" charset="0"/>
              </a:rPr>
              <a:t>Fjords</a:t>
            </a:r>
            <a:r>
              <a:rPr lang="en-US" sz="1200" dirty="0" smtClean="0">
                <a:solidFill>
                  <a:schemeClr val="bg1"/>
                </a:solidFill>
              </a:rPr>
              <a:t> are long, deep and narrow inlets, often characterized by the</a:t>
            </a:r>
            <a:r>
              <a:rPr lang="en-US" sz="1200" baseline="0" dirty="0" smtClean="0">
                <a:solidFill>
                  <a:schemeClr val="bg1"/>
                </a:solidFill>
              </a:rPr>
              <a:t> presence of </a:t>
            </a:r>
            <a:r>
              <a:rPr lang="en-US" sz="1200" dirty="0" smtClean="0">
                <a:solidFill>
                  <a:schemeClr val="bg1"/>
                </a:solidFill>
              </a:rPr>
              <a:t>one or more sills. They were formed during glacial periods from the erosion of advancing glaciers in the major valleys near the coast </a:t>
            </a:r>
          </a:p>
          <a:p>
            <a:pPr marL="342900" indent="-342900">
              <a:spcBef>
                <a:spcPts val="600"/>
              </a:spcBef>
              <a:buFont typeface="Wingdings" panose="05000000000000000000" pitchFamily="2" charset="2"/>
              <a:buChar char="ü"/>
            </a:pPr>
            <a:r>
              <a:rPr lang="en-US" sz="1200" dirty="0" smtClean="0">
                <a:solidFill>
                  <a:schemeClr val="bg1"/>
                </a:solidFill>
              </a:rPr>
              <a:t>Many fjords on the coasts of north Europe,  N and S America or New Zealand. Norway coastline &gt;90% by fjords</a:t>
            </a:r>
            <a:endParaRPr lang="it-IT" sz="1200" dirty="0" smtClean="0">
              <a:solidFill>
                <a:schemeClr val="bg1"/>
              </a:solidFill>
            </a:endParaRPr>
          </a:p>
          <a:p>
            <a:pPr marL="342900" indent="-342900">
              <a:spcBef>
                <a:spcPts val="600"/>
              </a:spcBef>
              <a:buFont typeface="Wingdings" panose="05000000000000000000" pitchFamily="2" charset="2"/>
              <a:buChar char="ü"/>
            </a:pPr>
            <a:r>
              <a:rPr lang="en-US" sz="1200" dirty="0" smtClean="0">
                <a:solidFill>
                  <a:schemeClr val="bg1"/>
                </a:solidFill>
              </a:rPr>
              <a:t>Latest climate projections in the IPCC report indicate a polar ampliﬁcation of the climate change in the Arctic Ocean, but fjords are potentially even more vulnerable to impacts of the climate change because the interactions between land - glacial ice - sea ice - ocean - atmosphere are stronger, including also human activities</a:t>
            </a:r>
            <a:endParaRPr lang="it-IT" sz="1200" dirty="0" smtClean="0">
              <a:solidFill>
                <a:schemeClr val="bg1"/>
              </a:solidFill>
            </a:endParaRPr>
          </a:p>
          <a:p>
            <a:pPr marL="342900" indent="-342900">
              <a:spcBef>
                <a:spcPts val="600"/>
              </a:spcBef>
              <a:buFont typeface="Wingdings" panose="05000000000000000000" pitchFamily="2" charset="2"/>
              <a:buChar char="ü"/>
            </a:pPr>
            <a:r>
              <a:rPr lang="en-US" sz="1200" dirty="0" smtClean="0">
                <a:solidFill>
                  <a:schemeClr val="bg1"/>
                </a:solidFill>
              </a:rPr>
              <a:t>Climatic change impacts fjords by altering physical processes driving biological productivity, including changes in fresh water and suspended sediment inputs, coastal currents, light penetration through the water column, nutrient and DO concentrations</a:t>
            </a:r>
            <a:endParaRPr lang="it-IT" sz="1200" dirty="0">
              <a:solidFill>
                <a:schemeClr val="bg1"/>
              </a:solidFill>
            </a:endParaRPr>
          </a:p>
        </p:txBody>
      </p:sp>
      <p:sp>
        <p:nvSpPr>
          <p:cNvPr id="4" name="Segnaposto numero diapositiva 3"/>
          <p:cNvSpPr>
            <a:spLocks noGrp="1"/>
          </p:cNvSpPr>
          <p:nvPr>
            <p:ph type="sldNum" sz="quarter" idx="10"/>
          </p:nvPr>
        </p:nvSpPr>
        <p:spPr/>
        <p:txBody>
          <a:bodyPr/>
          <a:lstStyle/>
          <a:p>
            <a:fld id="{7CDE2236-1681-4BC2-B959-F30059FFACBE}" type="slidenum">
              <a:rPr lang="it-IT" smtClean="0"/>
              <a:t>3</a:t>
            </a:fld>
            <a:endParaRPr lang="it-IT"/>
          </a:p>
        </p:txBody>
      </p:sp>
    </p:spTree>
    <p:extLst>
      <p:ext uri="{BB962C8B-B14F-4D97-AF65-F5344CB8AC3E}">
        <p14:creationId xmlns:p14="http://schemas.microsoft.com/office/powerpoint/2010/main" val="2796156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p:cNvSpPr>
            <a:spLocks noGrp="1" noRot="1" noChangeAspect="1" noTextEdit="1"/>
          </p:cNvSpPr>
          <p:nvPr>
            <p:ph type="sldImg"/>
          </p:nvPr>
        </p:nvSpPr>
        <p:spPr>
          <a:ln/>
        </p:spPr>
      </p:sp>
      <p:sp>
        <p:nvSpPr>
          <p:cNvPr id="71683" name="Segnaposto note 2"/>
          <p:cNvSpPr>
            <a:spLocks noGrp="1"/>
          </p:cNvSpPr>
          <p:nvPr>
            <p:ph type="body" idx="1"/>
          </p:nvPr>
        </p:nvSpPr>
        <p:spPr>
          <a:noFill/>
          <a:ln/>
        </p:spPr>
        <p:txBody>
          <a:bodyPr/>
          <a:lstStyle/>
          <a:p>
            <a:endParaRPr lang="it-IT" dirty="0" smtClean="0"/>
          </a:p>
        </p:txBody>
      </p:sp>
      <p:sp>
        <p:nvSpPr>
          <p:cNvPr id="71684" name="Segnaposto numero diapositiva 3"/>
          <p:cNvSpPr>
            <a:spLocks noGrp="1"/>
          </p:cNvSpPr>
          <p:nvPr>
            <p:ph type="sldNum" sz="quarter" idx="5"/>
          </p:nvPr>
        </p:nvSpPr>
        <p:spPr>
          <a:noFill/>
        </p:spPr>
        <p:txBody>
          <a:bodyPr/>
          <a:lstStyle/>
          <a:p>
            <a:fld id="{44479745-AD08-42AD-8595-C58193F32342}" type="slidenum">
              <a:rPr lang="it-IT" smtClean="0"/>
              <a:pPr/>
              <a:t>5</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CDE2236-1681-4BC2-B959-F30059FFACBE}" type="slidenum">
              <a:rPr lang="it-IT" smtClean="0"/>
              <a:t>16</a:t>
            </a:fld>
            <a:endParaRPr lang="it-IT"/>
          </a:p>
        </p:txBody>
      </p:sp>
    </p:spTree>
    <p:extLst>
      <p:ext uri="{BB962C8B-B14F-4D97-AF65-F5344CB8AC3E}">
        <p14:creationId xmlns:p14="http://schemas.microsoft.com/office/powerpoint/2010/main" val="847177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CDE2236-1681-4BC2-B959-F30059FFACBE}" type="slidenum">
              <a:rPr lang="it-IT" smtClean="0"/>
              <a:t>17</a:t>
            </a:fld>
            <a:endParaRPr lang="it-IT"/>
          </a:p>
        </p:txBody>
      </p:sp>
    </p:spTree>
    <p:extLst>
      <p:ext uri="{BB962C8B-B14F-4D97-AF65-F5344CB8AC3E}">
        <p14:creationId xmlns:p14="http://schemas.microsoft.com/office/powerpoint/2010/main" val="847177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3C38E6A8-2B7E-41E7-83DC-F90468D7E531}" type="datetimeFigureOut">
              <a:rPr lang="it-IT" smtClean="0"/>
              <a:t>12/10/2016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863906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C38E6A8-2B7E-41E7-83DC-F90468D7E531}" type="datetimeFigureOut">
              <a:rPr lang="it-IT" smtClean="0"/>
              <a:t>12/10/2016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6421082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C38E6A8-2B7E-41E7-83DC-F90468D7E531}" type="datetimeFigureOut">
              <a:rPr lang="it-IT" smtClean="0"/>
              <a:t>12/10/2016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2222646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C38E6A8-2B7E-41E7-83DC-F90468D7E531}" type="datetimeFigureOut">
              <a:rPr lang="it-IT" smtClean="0"/>
              <a:t>12/10/2016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1258684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3C38E6A8-2B7E-41E7-83DC-F90468D7E531}" type="datetimeFigureOut">
              <a:rPr lang="it-IT" smtClean="0"/>
              <a:t>12/10/2016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284279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3C38E6A8-2B7E-41E7-83DC-F90468D7E531}" type="datetimeFigureOut">
              <a:rPr lang="it-IT" smtClean="0"/>
              <a:t>12/10/2016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381276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3C38E6A8-2B7E-41E7-83DC-F90468D7E531}" type="datetimeFigureOut">
              <a:rPr lang="it-IT" smtClean="0"/>
              <a:t>12/10/2016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1281902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3C38E6A8-2B7E-41E7-83DC-F90468D7E531}" type="datetimeFigureOut">
              <a:rPr lang="it-IT" smtClean="0"/>
              <a:t>12/10/2016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2149379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C38E6A8-2B7E-41E7-83DC-F90468D7E531}" type="datetimeFigureOut">
              <a:rPr lang="it-IT" smtClean="0"/>
              <a:t>12/10/2016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3304483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C38E6A8-2B7E-41E7-83DC-F90468D7E531}" type="datetimeFigureOut">
              <a:rPr lang="it-IT" smtClean="0"/>
              <a:t>12/10/2016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37043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3C38E6A8-2B7E-41E7-83DC-F90468D7E531}" type="datetimeFigureOut">
              <a:rPr lang="it-IT" smtClean="0"/>
              <a:t>12/10/2016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525E92D-212D-45A7-B22B-8C5E9F07D808}" type="slidenum">
              <a:rPr lang="it-IT" smtClean="0"/>
              <a:t>‹N›</a:t>
            </a:fld>
            <a:endParaRPr lang="it-IT"/>
          </a:p>
        </p:txBody>
      </p:sp>
    </p:spTree>
    <p:extLst>
      <p:ext uri="{BB962C8B-B14F-4D97-AF65-F5344CB8AC3E}">
        <p14:creationId xmlns:p14="http://schemas.microsoft.com/office/powerpoint/2010/main" val="2637393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8E6A8-2B7E-41E7-83DC-F90468D7E531}" type="datetimeFigureOut">
              <a:rPr lang="it-IT" smtClean="0"/>
              <a:t>12/10/2016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25E92D-212D-45A7-B22B-8C5E9F07D808}" type="slidenum">
              <a:rPr lang="it-IT" smtClean="0"/>
              <a:t>‹N›</a:t>
            </a:fld>
            <a:endParaRPr lang="it-IT"/>
          </a:p>
        </p:txBody>
      </p:sp>
    </p:spTree>
    <p:extLst>
      <p:ext uri="{BB962C8B-B14F-4D97-AF65-F5344CB8AC3E}">
        <p14:creationId xmlns:p14="http://schemas.microsoft.com/office/powerpoint/2010/main" val="3024266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leonardo.langone@ismar.cnr.i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tiff"/><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56.emf"/><Relationship Id="rId5" Type="http://schemas.openxmlformats.org/officeDocument/2006/relationships/image" Target="../media/image55.png"/><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64.jpeg"/><Relationship Id="rId3" Type="http://schemas.microsoft.com/office/2007/relationships/hdphoto" Target="../media/hdphoto2.wdp"/><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9.png"/><Relationship Id="rId7" Type="http://schemas.openxmlformats.org/officeDocument/2006/relationships/diagramColors" Target="../diagrams/colors1.xml"/><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1" descr="C:\Users\Leo\Desktop\ARTICO\missione Jan Mayen 2010\foto Jan Mayen\P1050941.JPG"/>
          <p:cNvPicPr>
            <a:picLocks noChangeArrowheads="1"/>
          </p:cNvPicPr>
          <p:nvPr/>
        </p:nvPicPr>
        <p:blipFill rotWithShape="1">
          <a:blip r:embed="rId3" cstate="print">
            <a:lum bright="-24000"/>
            <a:extLst>
              <a:ext uri="{28A0092B-C50C-407E-A947-70E740481C1C}">
                <a14:useLocalDpi xmlns:a14="http://schemas.microsoft.com/office/drawing/2010/main" val="0"/>
              </a:ext>
            </a:extLst>
          </a:blip>
          <a:srcRect l="5948" b="8202"/>
          <a:stretch/>
        </p:blipFill>
        <p:spPr bwMode="auto">
          <a:xfrm>
            <a:off x="0" y="0"/>
            <a:ext cx="9108504" cy="684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ext Box 4"/>
          <p:cNvSpPr txBox="1">
            <a:spLocks noChangeArrowheads="1"/>
          </p:cNvSpPr>
          <p:nvPr/>
        </p:nvSpPr>
        <p:spPr bwMode="auto">
          <a:xfrm>
            <a:off x="288032" y="2864110"/>
            <a:ext cx="3707904" cy="1140954"/>
          </a:xfrm>
          <a:prstGeom prst="rect">
            <a:avLst/>
          </a:prstGeom>
          <a:noFill/>
          <a:ln w="9525" algn="ctr">
            <a:noFill/>
            <a:miter lim="800000"/>
            <a:headEnd/>
            <a:tailEnd/>
          </a:ln>
        </p:spPr>
        <p:txBody>
          <a:bodyPr wrap="square" lIns="90000" tIns="46800" rIns="90000" bIns="46800">
            <a:spAutoFit/>
          </a:bodyPr>
          <a:lstStyle/>
          <a:p>
            <a:r>
              <a:rPr lang="it-IT" sz="2400" dirty="0" smtClean="0">
                <a:solidFill>
                  <a:srgbClr val="FFFF00"/>
                </a:solidFill>
                <a:latin typeface="Calibri" panose="020F0502020204030204" pitchFamily="34" charset="0"/>
              </a:rPr>
              <a:t>Leonardo Langone</a:t>
            </a:r>
          </a:p>
          <a:p>
            <a:r>
              <a:rPr lang="it-IT" sz="2400" dirty="0" smtClean="0">
                <a:solidFill>
                  <a:srgbClr val="FFFF00"/>
                </a:solidFill>
                <a:latin typeface="Calibri" panose="020F0502020204030204" pitchFamily="34" charset="0"/>
              </a:rPr>
              <a:t>CNR-ISMAR</a:t>
            </a:r>
            <a:r>
              <a:rPr lang="it-IT" sz="2400" dirty="0">
                <a:solidFill>
                  <a:srgbClr val="FFFF00"/>
                </a:solidFill>
                <a:latin typeface="Calibri" panose="020F0502020204030204" pitchFamily="34" charset="0"/>
              </a:rPr>
              <a:t>, Bologna</a:t>
            </a:r>
          </a:p>
          <a:p>
            <a:r>
              <a:rPr lang="it-IT" sz="2000" dirty="0" smtClean="0">
                <a:solidFill>
                  <a:srgbClr val="FFFF00"/>
                </a:solidFill>
                <a:latin typeface="Calibri" panose="020F0502020204030204" pitchFamily="34" charset="0"/>
                <a:hlinkClick r:id="rId4"/>
              </a:rPr>
              <a:t>leonardo.langone@ismar.cnr.it</a:t>
            </a:r>
            <a:r>
              <a:rPr lang="it-IT" sz="2000" dirty="0" smtClean="0">
                <a:solidFill>
                  <a:srgbClr val="FFFF00"/>
                </a:solidFill>
                <a:latin typeface="Calibri" panose="020F0502020204030204" pitchFamily="34" charset="0"/>
              </a:rPr>
              <a:t> </a:t>
            </a:r>
            <a:endParaRPr lang="it-IT" sz="2000" dirty="0">
              <a:solidFill>
                <a:srgbClr val="FFFF00"/>
              </a:solidFill>
              <a:latin typeface="Calibri" panose="020F0502020204030204" pitchFamily="34" charset="0"/>
            </a:endParaRPr>
          </a:p>
        </p:txBody>
      </p:sp>
      <p:sp>
        <p:nvSpPr>
          <p:cNvPr id="4099" name="Rettangolo 5"/>
          <p:cNvSpPr>
            <a:spLocks noChangeArrowheads="1"/>
          </p:cNvSpPr>
          <p:nvPr/>
        </p:nvSpPr>
        <p:spPr bwMode="auto">
          <a:xfrm>
            <a:off x="288031" y="1385481"/>
            <a:ext cx="7884369" cy="1323439"/>
          </a:xfrm>
          <a:prstGeom prst="rect">
            <a:avLst/>
          </a:prstGeom>
          <a:noFill/>
          <a:ln w="9525">
            <a:noFill/>
            <a:miter lim="800000"/>
            <a:headEnd/>
            <a:tailEnd/>
          </a:ln>
        </p:spPr>
        <p:txBody>
          <a:bodyPr wrap="square">
            <a:spAutoFit/>
          </a:bodyPr>
          <a:lstStyle/>
          <a:p>
            <a:r>
              <a:rPr lang="en-US" sz="4000" b="1" dirty="0" smtClean="0">
                <a:solidFill>
                  <a:schemeClr val="bg1"/>
                </a:solidFill>
              </a:rPr>
              <a:t>The </a:t>
            </a:r>
            <a:r>
              <a:rPr lang="en-US" sz="4000" b="1" dirty="0" err="1" smtClean="0">
                <a:solidFill>
                  <a:schemeClr val="bg1"/>
                </a:solidFill>
              </a:rPr>
              <a:t>Kongsfjorden</a:t>
            </a:r>
            <a:r>
              <a:rPr lang="en-US" sz="4000" b="1" dirty="0" smtClean="0">
                <a:solidFill>
                  <a:schemeClr val="bg1"/>
                </a:solidFill>
              </a:rPr>
              <a:t> </a:t>
            </a:r>
            <a:r>
              <a:rPr lang="en-US" sz="4000" b="1" dirty="0">
                <a:solidFill>
                  <a:schemeClr val="bg1"/>
                </a:solidFill>
              </a:rPr>
              <a:t>as an integrated multidisciplinary system</a:t>
            </a:r>
            <a:endParaRPr lang="it-IT" sz="4000" b="1" dirty="0">
              <a:solidFill>
                <a:schemeClr val="bg1"/>
              </a:solidFill>
            </a:endParaRPr>
          </a:p>
        </p:txBody>
      </p:sp>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485" y="188868"/>
            <a:ext cx="715915" cy="71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Risultati immagini per project arca"/>
          <p:cNvPicPr>
            <a:picLocks noChangeAspect="1" noChangeArrowheads="1"/>
          </p:cNvPicPr>
          <p:nvPr/>
        </p:nvPicPr>
        <p:blipFill>
          <a:blip r:embed="rId6">
            <a:duotone>
              <a:prstClr val="black"/>
              <a:srgbClr val="89AAD3">
                <a:tint val="45000"/>
                <a:satMod val="400000"/>
              </a:srgbClr>
            </a:duotone>
            <a:extLst>
              <a:ext uri="{28A0092B-C50C-407E-A947-70E740481C1C}">
                <a14:useLocalDpi xmlns:a14="http://schemas.microsoft.com/office/drawing/2010/main" val="0"/>
              </a:ext>
            </a:extLst>
          </a:blip>
          <a:srcRect/>
          <a:stretch>
            <a:fillRect/>
          </a:stretch>
        </p:blipFill>
        <p:spPr bwMode="auto">
          <a:xfrm>
            <a:off x="58315" y="44624"/>
            <a:ext cx="1800199" cy="936104"/>
          </a:xfrm>
          <a:prstGeom prst="rect">
            <a:avLst/>
          </a:prstGeom>
          <a:solidFill>
            <a:schemeClr val="bg1"/>
          </a:solidFill>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28333" y="116720"/>
            <a:ext cx="808163"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ttangolo 20"/>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Tree>
    <p:extLst>
      <p:ext uri="{BB962C8B-B14F-4D97-AF65-F5344CB8AC3E}">
        <p14:creationId xmlns:p14="http://schemas.microsoft.com/office/powerpoint/2010/main" val="141742738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7" name="Rectangle 4"/>
          <p:cNvSpPr>
            <a:spLocks noChangeArrowheads="1"/>
          </p:cNvSpPr>
          <p:nvPr/>
        </p:nvSpPr>
        <p:spPr bwMode="auto">
          <a:xfrm>
            <a:off x="191074" y="188640"/>
            <a:ext cx="71826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it-IT" altLang="it-IT" sz="2800" dirty="0" err="1">
                <a:latin typeface="+mj-lt"/>
                <a:cs typeface="Times New Roman" pitchFamily="18" charset="0"/>
              </a:rPr>
              <a:t>Modern</a:t>
            </a:r>
            <a:r>
              <a:rPr lang="it-IT" altLang="it-IT" sz="2800" dirty="0">
                <a:latin typeface="+mj-lt"/>
                <a:cs typeface="Times New Roman" pitchFamily="18" charset="0"/>
              </a:rPr>
              <a:t> </a:t>
            </a:r>
            <a:r>
              <a:rPr lang="it-IT" altLang="it-IT" sz="2800" dirty="0" err="1">
                <a:latin typeface="+mj-lt"/>
                <a:cs typeface="Times New Roman" pitchFamily="18" charset="0"/>
              </a:rPr>
              <a:t>sediment</a:t>
            </a:r>
            <a:r>
              <a:rPr lang="it-IT" altLang="it-IT" sz="2800" dirty="0">
                <a:latin typeface="+mj-lt"/>
                <a:cs typeface="Times New Roman" pitchFamily="18" charset="0"/>
              </a:rPr>
              <a:t> </a:t>
            </a:r>
            <a:r>
              <a:rPr lang="it-IT" altLang="it-IT" sz="2800" dirty="0" err="1">
                <a:latin typeface="+mj-lt"/>
                <a:cs typeface="Times New Roman" pitchFamily="18" charset="0"/>
              </a:rPr>
              <a:t>distribution</a:t>
            </a:r>
            <a:r>
              <a:rPr lang="it-IT" altLang="it-IT" sz="2800" dirty="0">
                <a:latin typeface="+mj-lt"/>
                <a:cs typeface="Times New Roman" pitchFamily="18" charset="0"/>
              </a:rPr>
              <a:t> and </a:t>
            </a:r>
            <a:r>
              <a:rPr lang="it-IT" altLang="it-IT" sz="2800" dirty="0" err="1">
                <a:latin typeface="+mj-lt"/>
                <a:cs typeface="Times New Roman" pitchFamily="18" charset="0"/>
              </a:rPr>
              <a:t>composition</a:t>
            </a:r>
            <a:r>
              <a:rPr lang="it-IT" altLang="it-IT" sz="2800" dirty="0">
                <a:latin typeface="+mj-lt"/>
                <a:cs typeface="Times New Roman" pitchFamily="18" charset="0"/>
              </a:rPr>
              <a:t> </a:t>
            </a:r>
          </a:p>
        </p:txBody>
      </p:sp>
      <p:sp>
        <p:nvSpPr>
          <p:cNvPr id="8" name="Rectangle 5"/>
          <p:cNvSpPr>
            <a:spLocks noChangeArrowheads="1"/>
          </p:cNvSpPr>
          <p:nvPr/>
        </p:nvSpPr>
        <p:spPr bwMode="auto">
          <a:xfrm>
            <a:off x="3203848" y="830322"/>
            <a:ext cx="3528392"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spcBef>
                <a:spcPct val="50000"/>
              </a:spcBef>
              <a:buFont typeface="Wingdings" panose="05000000000000000000" pitchFamily="2" charset="2"/>
              <a:buChar char="ü"/>
            </a:pPr>
            <a:r>
              <a:rPr lang="it-IT" altLang="it-IT" sz="1600" dirty="0" err="1" smtClean="0">
                <a:latin typeface="Tahoma" pitchFamily="34" charset="0"/>
                <a:cs typeface="Times New Roman" pitchFamily="18" charset="0"/>
              </a:rPr>
              <a:t>Sedimentation</a:t>
            </a:r>
            <a:r>
              <a:rPr lang="it-IT" altLang="it-IT" sz="1600" dirty="0" smtClean="0">
                <a:latin typeface="Tahoma" pitchFamily="34" charset="0"/>
                <a:cs typeface="Times New Roman" pitchFamily="18" charset="0"/>
              </a:rPr>
              <a:t> </a:t>
            </a:r>
            <a:r>
              <a:rPr lang="it-IT" altLang="it-IT" sz="1600" dirty="0">
                <a:latin typeface="Tahoma" pitchFamily="34" charset="0"/>
                <a:cs typeface="Times New Roman" pitchFamily="18" charset="0"/>
              </a:rPr>
              <a:t>rate </a:t>
            </a:r>
            <a:r>
              <a:rPr lang="it-IT" altLang="it-IT" sz="1600" dirty="0" err="1">
                <a:latin typeface="Tahoma" pitchFamily="34" charset="0"/>
                <a:cs typeface="Times New Roman" pitchFamily="18" charset="0"/>
              </a:rPr>
              <a:t>decreases</a:t>
            </a:r>
            <a:r>
              <a:rPr lang="it-IT" altLang="it-IT" sz="1600" dirty="0">
                <a:latin typeface="Tahoma" pitchFamily="34" charset="0"/>
                <a:cs typeface="Times New Roman" pitchFamily="18" charset="0"/>
              </a:rPr>
              <a:t> with </a:t>
            </a:r>
            <a:r>
              <a:rPr lang="it-IT" altLang="it-IT" sz="1600" dirty="0" err="1">
                <a:latin typeface="Tahoma" pitchFamily="34" charset="0"/>
                <a:cs typeface="Times New Roman" pitchFamily="18" charset="0"/>
              </a:rPr>
              <a:t>increasing</a:t>
            </a:r>
            <a:r>
              <a:rPr lang="it-IT" altLang="it-IT" sz="1600" dirty="0">
                <a:latin typeface="Tahoma" pitchFamily="34" charset="0"/>
                <a:cs typeface="Times New Roman" pitchFamily="18" charset="0"/>
              </a:rPr>
              <a:t> </a:t>
            </a:r>
            <a:r>
              <a:rPr lang="it-IT" altLang="it-IT" sz="1600" dirty="0" err="1">
                <a:latin typeface="Tahoma" pitchFamily="34" charset="0"/>
                <a:cs typeface="Times New Roman" pitchFamily="18" charset="0"/>
              </a:rPr>
              <a:t>distance</a:t>
            </a:r>
            <a:r>
              <a:rPr lang="it-IT" altLang="it-IT" sz="1600" dirty="0">
                <a:latin typeface="Tahoma" pitchFamily="34" charset="0"/>
                <a:cs typeface="Times New Roman" pitchFamily="18" charset="0"/>
              </a:rPr>
              <a:t> from </a:t>
            </a:r>
            <a:r>
              <a:rPr lang="it-IT" altLang="it-IT" sz="1600" dirty="0" err="1">
                <a:latin typeface="Tahoma" pitchFamily="34" charset="0"/>
                <a:cs typeface="Times New Roman" pitchFamily="18" charset="0"/>
              </a:rPr>
              <a:t>glacier</a:t>
            </a:r>
            <a:r>
              <a:rPr lang="it-IT" altLang="it-IT" sz="1600" dirty="0">
                <a:latin typeface="Tahoma" pitchFamily="34" charset="0"/>
                <a:cs typeface="Times New Roman" pitchFamily="18" charset="0"/>
              </a:rPr>
              <a:t> termini (</a:t>
            </a:r>
            <a:r>
              <a:rPr lang="it-IT" altLang="it-IT" sz="1600" dirty="0" err="1">
                <a:latin typeface="Tahoma" pitchFamily="34" charset="0"/>
                <a:cs typeface="Times New Roman" pitchFamily="18" charset="0"/>
              </a:rPr>
              <a:t>Kronebreen</a:t>
            </a:r>
            <a:r>
              <a:rPr lang="it-IT" altLang="it-IT" sz="1600" dirty="0">
                <a:latin typeface="Tahoma" pitchFamily="34" charset="0"/>
                <a:cs typeface="Times New Roman" pitchFamily="18" charset="0"/>
              </a:rPr>
              <a:t> and </a:t>
            </a:r>
            <a:r>
              <a:rPr lang="it-IT" altLang="it-IT" sz="1600" dirty="0" err="1">
                <a:latin typeface="Tahoma" pitchFamily="34" charset="0"/>
                <a:cs typeface="Times New Roman" pitchFamily="18" charset="0"/>
              </a:rPr>
              <a:t>Kongsvegen</a:t>
            </a:r>
            <a:r>
              <a:rPr lang="it-IT" altLang="it-IT" sz="1600" dirty="0">
                <a:latin typeface="Tahoma" pitchFamily="34" charset="0"/>
                <a:cs typeface="Times New Roman" pitchFamily="18" charset="0"/>
              </a:rPr>
              <a:t>) </a:t>
            </a:r>
          </a:p>
          <a:p>
            <a:pPr marL="285750" indent="-285750">
              <a:spcBef>
                <a:spcPct val="50000"/>
              </a:spcBef>
              <a:buFont typeface="Wingdings" panose="05000000000000000000" pitchFamily="2" charset="2"/>
              <a:buChar char="ü"/>
            </a:pPr>
            <a:r>
              <a:rPr lang="it-IT" altLang="it-IT" sz="1600" dirty="0" smtClean="0">
                <a:latin typeface="Tahoma" pitchFamily="34" charset="0"/>
                <a:cs typeface="Times New Roman" pitchFamily="18" charset="0"/>
              </a:rPr>
              <a:t>The  </a:t>
            </a:r>
            <a:r>
              <a:rPr lang="it-IT" altLang="it-IT" sz="1600" dirty="0" err="1" smtClean="0">
                <a:latin typeface="Tahoma" pitchFamily="34" charset="0"/>
                <a:cs typeface="Times New Roman" pitchFamily="18" charset="0"/>
              </a:rPr>
              <a:t>geochemical</a:t>
            </a:r>
            <a:r>
              <a:rPr lang="it-IT" altLang="it-IT" sz="1600" dirty="0" smtClean="0">
                <a:latin typeface="Tahoma" pitchFamily="34" charset="0"/>
                <a:cs typeface="Times New Roman" pitchFamily="18" charset="0"/>
              </a:rPr>
              <a:t>  </a:t>
            </a:r>
            <a:r>
              <a:rPr lang="it-IT" altLang="it-IT" sz="1600" dirty="0" err="1">
                <a:latin typeface="Tahoma" pitchFamily="34" charset="0"/>
                <a:cs typeface="Times New Roman" pitchFamily="18" charset="0"/>
              </a:rPr>
              <a:t>fingerprint</a:t>
            </a:r>
            <a:r>
              <a:rPr lang="it-IT" altLang="it-IT" sz="1600" dirty="0">
                <a:latin typeface="Tahoma" pitchFamily="34" charset="0"/>
                <a:cs typeface="Times New Roman" pitchFamily="18" charset="0"/>
              </a:rPr>
              <a:t>  </a:t>
            </a:r>
            <a:r>
              <a:rPr lang="it-IT" altLang="it-IT" sz="1600" dirty="0" err="1">
                <a:latin typeface="Tahoma" pitchFamily="34" charset="0"/>
                <a:cs typeface="Times New Roman" pitchFamily="18" charset="0"/>
              </a:rPr>
              <a:t>displays</a:t>
            </a:r>
            <a:r>
              <a:rPr lang="it-IT" altLang="it-IT" sz="1600" dirty="0">
                <a:latin typeface="Tahoma" pitchFamily="34" charset="0"/>
                <a:cs typeface="Times New Roman" pitchFamily="18" charset="0"/>
              </a:rPr>
              <a:t>  large  </a:t>
            </a:r>
            <a:r>
              <a:rPr lang="it-IT" altLang="it-IT" sz="1600" dirty="0" err="1" smtClean="0">
                <a:latin typeface="Tahoma" pitchFamily="34" charset="0"/>
                <a:cs typeface="Times New Roman" pitchFamily="18" charset="0"/>
              </a:rPr>
              <a:t>along-fjord</a:t>
            </a:r>
            <a:r>
              <a:rPr lang="it-IT" altLang="it-IT" sz="1600" dirty="0" smtClean="0">
                <a:latin typeface="Tahoma" pitchFamily="34" charset="0"/>
                <a:cs typeface="Times New Roman" pitchFamily="18" charset="0"/>
              </a:rPr>
              <a:t>  </a:t>
            </a:r>
            <a:r>
              <a:rPr lang="it-IT" altLang="it-IT" sz="1600" dirty="0" err="1">
                <a:latin typeface="Tahoma" pitchFamily="34" charset="0"/>
                <a:cs typeface="Times New Roman" pitchFamily="18" charset="0"/>
              </a:rPr>
              <a:t>variability</a:t>
            </a:r>
            <a:r>
              <a:rPr lang="it-IT" altLang="it-IT" sz="1600" dirty="0">
                <a:latin typeface="Tahoma" pitchFamily="34" charset="0"/>
                <a:cs typeface="Times New Roman" pitchFamily="18" charset="0"/>
              </a:rPr>
              <a:t>  of  </a:t>
            </a:r>
            <a:r>
              <a:rPr lang="it-IT" altLang="it-IT" sz="1600" dirty="0" err="1">
                <a:latin typeface="Tahoma" pitchFamily="34" charset="0"/>
                <a:cs typeface="Times New Roman" pitchFamily="18" charset="0"/>
              </a:rPr>
              <a:t>both</a:t>
            </a:r>
            <a:r>
              <a:rPr lang="it-IT" altLang="it-IT" sz="1600" dirty="0">
                <a:latin typeface="Tahoma" pitchFamily="34" charset="0"/>
                <a:cs typeface="Times New Roman" pitchFamily="18" charset="0"/>
              </a:rPr>
              <a:t>  </a:t>
            </a:r>
            <a:r>
              <a:rPr lang="it-IT" altLang="it-IT" sz="1600" dirty="0" err="1">
                <a:latin typeface="Tahoma" pitchFamily="34" charset="0"/>
                <a:cs typeface="Times New Roman" pitchFamily="18" charset="0"/>
              </a:rPr>
              <a:t>inorganic</a:t>
            </a:r>
            <a:r>
              <a:rPr lang="it-IT" altLang="it-IT" sz="1600" dirty="0">
                <a:latin typeface="Tahoma" pitchFamily="34" charset="0"/>
                <a:cs typeface="Times New Roman" pitchFamily="18" charset="0"/>
              </a:rPr>
              <a:t>  (Ca/Ti)  and  </a:t>
            </a:r>
            <a:r>
              <a:rPr lang="it-IT" altLang="it-IT" sz="1600" dirty="0" err="1">
                <a:latin typeface="Tahoma" pitchFamily="34" charset="0"/>
                <a:cs typeface="Times New Roman" pitchFamily="18" charset="0"/>
              </a:rPr>
              <a:t>organic</a:t>
            </a:r>
            <a:r>
              <a:rPr lang="it-IT" altLang="it-IT" sz="1600" dirty="0">
                <a:latin typeface="Tahoma" pitchFamily="34" charset="0"/>
                <a:cs typeface="Times New Roman" pitchFamily="18" charset="0"/>
              </a:rPr>
              <a:t>  (OC) </a:t>
            </a:r>
            <a:r>
              <a:rPr lang="it-IT" altLang="it-IT" sz="1600" dirty="0" err="1" smtClean="0">
                <a:latin typeface="Tahoma" pitchFamily="34" charset="0"/>
                <a:cs typeface="Times New Roman" pitchFamily="18" charset="0"/>
              </a:rPr>
              <a:t>parameters</a:t>
            </a:r>
            <a:r>
              <a:rPr lang="it-IT" altLang="it-IT" sz="1600" dirty="0" smtClean="0">
                <a:latin typeface="Tahoma" pitchFamily="34" charset="0"/>
                <a:cs typeface="Times New Roman" pitchFamily="18" charset="0"/>
              </a:rPr>
              <a:t> </a:t>
            </a:r>
            <a:endParaRPr lang="it-IT" altLang="it-IT" sz="1600" dirty="0">
              <a:latin typeface="Tahoma" pitchFamily="34" charset="0"/>
              <a:cs typeface="Times New Roman" pitchFamily="18" charset="0"/>
            </a:endParaRPr>
          </a:p>
        </p:txBody>
      </p:sp>
      <p:pic>
        <p:nvPicPr>
          <p:cNvPr id="7423" name="Picture 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2947809" cy="214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7" name="Text Box 2059"/>
          <p:cNvSpPr txBox="1">
            <a:spLocks noChangeArrowheads="1"/>
          </p:cNvSpPr>
          <p:nvPr/>
        </p:nvSpPr>
        <p:spPr bwMode="auto">
          <a:xfrm>
            <a:off x="167601" y="6341258"/>
            <a:ext cx="2764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it-IT" sz="2000" i="1" dirty="0" err="1" smtClean="0">
                <a:solidFill>
                  <a:srgbClr val="00B0F0"/>
                </a:solidFill>
                <a:latin typeface="+mj-lt"/>
                <a:cs typeface="Times New Roman" pitchFamily="18" charset="0"/>
              </a:rPr>
              <a:t>Miserocchi</a:t>
            </a:r>
            <a:r>
              <a:rPr lang="en-US" altLang="it-IT" sz="2000" i="1" dirty="0" smtClean="0">
                <a:solidFill>
                  <a:srgbClr val="00B0F0"/>
                </a:solidFill>
                <a:latin typeface="+mj-lt"/>
                <a:cs typeface="Times New Roman" pitchFamily="18" charset="0"/>
              </a:rPr>
              <a:t> et al., 2016</a:t>
            </a:r>
            <a:endParaRPr lang="en-US" altLang="it-IT" sz="2000" i="1" dirty="0">
              <a:solidFill>
                <a:srgbClr val="00B0F0"/>
              </a:solidFill>
              <a:latin typeface="+mj-lt"/>
              <a:cs typeface="Times New Roman" pitchFamily="18" charset="0"/>
            </a:endParaRPr>
          </a:p>
        </p:txBody>
      </p:sp>
      <p:grpSp>
        <p:nvGrpSpPr>
          <p:cNvPr id="2" name="Gruppo 1"/>
          <p:cNvGrpSpPr/>
          <p:nvPr/>
        </p:nvGrpSpPr>
        <p:grpSpPr>
          <a:xfrm>
            <a:off x="3059832" y="3275708"/>
            <a:ext cx="5904000" cy="3451675"/>
            <a:chOff x="3132496" y="3275708"/>
            <a:chExt cx="5904000" cy="3451675"/>
          </a:xfrm>
        </p:grpSpPr>
        <p:pic>
          <p:nvPicPr>
            <p:cNvPr id="7424" name="Picture 25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496" y="3275708"/>
              <a:ext cx="5904000"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25" name="Picture 2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672" y="4999383"/>
              <a:ext cx="5902679" cy="17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7426" name="Picture 258"/>
          <p:cNvPicPr>
            <a:picLocks noChangeAspect="1" noChangeArrowheads="1"/>
          </p:cNvPicPr>
          <p:nvPr/>
        </p:nvPicPr>
        <p:blipFill rotWithShape="1">
          <a:blip r:embed="rId5">
            <a:extLst>
              <a:ext uri="{28A0092B-C50C-407E-A947-70E740481C1C}">
                <a14:useLocalDpi xmlns:a14="http://schemas.microsoft.com/office/drawing/2010/main" val="0"/>
              </a:ext>
            </a:extLst>
          </a:blip>
          <a:srcRect r="59020"/>
          <a:stretch/>
        </p:blipFill>
        <p:spPr bwMode="auto">
          <a:xfrm>
            <a:off x="6804248" y="890819"/>
            <a:ext cx="2117697" cy="228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27" name="Picture 25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36" y="3284984"/>
            <a:ext cx="2428603" cy="3065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226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10" name="Rectangle 9"/>
          <p:cNvSpPr>
            <a:spLocks noChangeArrowheads="1"/>
          </p:cNvSpPr>
          <p:nvPr/>
        </p:nvSpPr>
        <p:spPr bwMode="auto">
          <a:xfrm>
            <a:off x="179512" y="260648"/>
            <a:ext cx="5392194" cy="52322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altLang="it-IT" sz="2800" dirty="0" smtClean="0"/>
              <a:t>Trace </a:t>
            </a:r>
            <a:r>
              <a:rPr lang="it-IT" altLang="it-IT" sz="2800" dirty="0" err="1" smtClean="0"/>
              <a:t>metals</a:t>
            </a:r>
            <a:r>
              <a:rPr lang="it-IT" altLang="it-IT" sz="2800" dirty="0" smtClean="0"/>
              <a:t> in TSM and </a:t>
            </a:r>
            <a:r>
              <a:rPr lang="it-IT" altLang="it-IT" sz="2800" dirty="0" err="1" smtClean="0"/>
              <a:t>sediment</a:t>
            </a:r>
            <a:endParaRPr lang="it-IT" altLang="it-IT" sz="2800" dirty="0"/>
          </a:p>
        </p:txBody>
      </p:sp>
      <p:grpSp>
        <p:nvGrpSpPr>
          <p:cNvPr id="13" name="Gruppo 12"/>
          <p:cNvGrpSpPr/>
          <p:nvPr/>
        </p:nvGrpSpPr>
        <p:grpSpPr>
          <a:xfrm>
            <a:off x="5868144" y="188640"/>
            <a:ext cx="3144019" cy="1944216"/>
            <a:chOff x="1066800" y="1639888"/>
            <a:chExt cx="7153275" cy="5202237"/>
          </a:xfrm>
        </p:grpSpPr>
        <p:pic>
          <p:nvPicPr>
            <p:cNvPr id="14" name="Picture 15" descr="C:\Users\Franz\Documents\KO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639888"/>
              <a:ext cx="7153275" cy="520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e 14"/>
            <p:cNvSpPr/>
            <p:nvPr/>
          </p:nvSpPr>
          <p:spPr>
            <a:xfrm>
              <a:off x="5670550" y="4422775"/>
              <a:ext cx="79375" cy="79375"/>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6" name="Ovale 15"/>
            <p:cNvSpPr/>
            <p:nvPr/>
          </p:nvSpPr>
          <p:spPr>
            <a:xfrm>
              <a:off x="5541963" y="5386388"/>
              <a:ext cx="79375" cy="77787"/>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7" name="Ovale 16"/>
            <p:cNvSpPr/>
            <p:nvPr/>
          </p:nvSpPr>
          <p:spPr>
            <a:xfrm>
              <a:off x="4221163" y="4537075"/>
              <a:ext cx="79375" cy="79375"/>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8" name="Ovale 17"/>
            <p:cNvSpPr/>
            <p:nvPr/>
          </p:nvSpPr>
          <p:spPr>
            <a:xfrm>
              <a:off x="7165975" y="5272088"/>
              <a:ext cx="79375" cy="79375"/>
            </a:xfrm>
            <a:prstGeom prst="ellipse">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9" name="CasellaDiTesto 3"/>
            <p:cNvSpPr txBox="1">
              <a:spLocks noChangeArrowheads="1"/>
            </p:cNvSpPr>
            <p:nvPr/>
          </p:nvSpPr>
          <p:spPr bwMode="auto">
            <a:xfrm>
              <a:off x="5292725" y="5178425"/>
              <a:ext cx="26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Clr>
                  <a:schemeClr val="tx2"/>
                </a:buClr>
                <a:buFont typeface="Wingdings 2" pitchFamily="18" charset="2"/>
                <a:buChar char=""/>
                <a:defRPr>
                  <a:solidFill>
                    <a:schemeClr val="tx1"/>
                  </a:solidFill>
                  <a:latin typeface="Calibri" pitchFamily="34" charset="0"/>
                </a:defRPr>
              </a:lvl1pPr>
              <a:lvl2pPr marL="742950" indent="-285750" eaLnBrk="0" hangingPunct="0">
                <a:spcBef>
                  <a:spcPct val="20000"/>
                </a:spcBef>
                <a:spcAft>
                  <a:spcPts val="600"/>
                </a:spcAft>
                <a:buClr>
                  <a:schemeClr val="tx2"/>
                </a:buClr>
                <a:buFont typeface="Wingdings 2" pitchFamily="18" charset="2"/>
                <a:buChar char=""/>
                <a:defRPr sz="1600">
                  <a:solidFill>
                    <a:schemeClr val="tx1"/>
                  </a:solidFill>
                  <a:latin typeface="Calibri" pitchFamily="34" charset="0"/>
                </a:defRPr>
              </a:lvl2pPr>
              <a:lvl3pPr marL="1143000" indent="-228600" eaLnBrk="0" hangingPunct="0">
                <a:spcBef>
                  <a:spcPct val="20000"/>
                </a:spcBef>
                <a:spcAft>
                  <a:spcPts val="600"/>
                </a:spcAft>
                <a:buClr>
                  <a:schemeClr val="tx2"/>
                </a:buClr>
                <a:buFont typeface="Wingdings 2" pitchFamily="18" charset="2"/>
                <a:buChar char=""/>
                <a:defRPr sz="1400">
                  <a:solidFill>
                    <a:schemeClr val="tx1"/>
                  </a:solidFill>
                  <a:latin typeface="Calibri" pitchFamily="34" charset="0"/>
                </a:defRPr>
              </a:lvl3pPr>
              <a:lvl4pPr marL="16002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4pPr>
              <a:lvl5pPr marL="20574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5pPr>
              <a:lvl6pPr marL="25146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6pPr>
              <a:lvl7pPr marL="29718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7pPr>
              <a:lvl8pPr marL="34290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8pPr>
              <a:lvl9pPr marL="38862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9pPr>
            </a:lstStyle>
            <a:p>
              <a:pPr eaLnBrk="1" hangingPunct="1">
                <a:spcBef>
                  <a:spcPct val="0"/>
                </a:spcBef>
                <a:spcAft>
                  <a:spcPct val="0"/>
                </a:spcAft>
                <a:buClrTx/>
                <a:buFontTx/>
                <a:buNone/>
              </a:pPr>
              <a:r>
                <a:rPr lang="it-IT" altLang="it-IT" sz="1600" b="1">
                  <a:solidFill>
                    <a:srgbClr val="009900"/>
                  </a:solidFill>
                </a:rPr>
                <a:t>A</a:t>
              </a:r>
            </a:p>
          </p:txBody>
        </p:sp>
        <p:sp>
          <p:nvSpPr>
            <p:cNvPr id="20" name="CasellaDiTesto 12"/>
            <p:cNvSpPr txBox="1">
              <a:spLocks noChangeArrowheads="1"/>
            </p:cNvSpPr>
            <p:nvPr/>
          </p:nvSpPr>
          <p:spPr bwMode="auto">
            <a:xfrm>
              <a:off x="4060825" y="4568825"/>
              <a:ext cx="2651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Clr>
                  <a:schemeClr val="tx2"/>
                </a:buClr>
                <a:buFont typeface="Wingdings 2" pitchFamily="18" charset="2"/>
                <a:buChar char=""/>
                <a:defRPr>
                  <a:solidFill>
                    <a:schemeClr val="tx1"/>
                  </a:solidFill>
                  <a:latin typeface="Calibri" pitchFamily="34" charset="0"/>
                </a:defRPr>
              </a:lvl1pPr>
              <a:lvl2pPr marL="742950" indent="-285750" eaLnBrk="0" hangingPunct="0">
                <a:spcBef>
                  <a:spcPct val="20000"/>
                </a:spcBef>
                <a:spcAft>
                  <a:spcPts val="600"/>
                </a:spcAft>
                <a:buClr>
                  <a:schemeClr val="tx2"/>
                </a:buClr>
                <a:buFont typeface="Wingdings 2" pitchFamily="18" charset="2"/>
                <a:buChar char=""/>
                <a:defRPr sz="1600">
                  <a:solidFill>
                    <a:schemeClr val="tx1"/>
                  </a:solidFill>
                  <a:latin typeface="Calibri" pitchFamily="34" charset="0"/>
                </a:defRPr>
              </a:lvl2pPr>
              <a:lvl3pPr marL="1143000" indent="-228600" eaLnBrk="0" hangingPunct="0">
                <a:spcBef>
                  <a:spcPct val="20000"/>
                </a:spcBef>
                <a:spcAft>
                  <a:spcPts val="600"/>
                </a:spcAft>
                <a:buClr>
                  <a:schemeClr val="tx2"/>
                </a:buClr>
                <a:buFont typeface="Wingdings 2" pitchFamily="18" charset="2"/>
                <a:buChar char=""/>
                <a:defRPr sz="1400">
                  <a:solidFill>
                    <a:schemeClr val="tx1"/>
                  </a:solidFill>
                  <a:latin typeface="Calibri" pitchFamily="34" charset="0"/>
                </a:defRPr>
              </a:lvl3pPr>
              <a:lvl4pPr marL="16002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4pPr>
              <a:lvl5pPr marL="20574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5pPr>
              <a:lvl6pPr marL="25146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6pPr>
              <a:lvl7pPr marL="29718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7pPr>
              <a:lvl8pPr marL="34290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8pPr>
              <a:lvl9pPr marL="38862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9pPr>
            </a:lstStyle>
            <a:p>
              <a:pPr eaLnBrk="1" hangingPunct="1">
                <a:spcBef>
                  <a:spcPct val="0"/>
                </a:spcBef>
                <a:spcAft>
                  <a:spcPct val="0"/>
                </a:spcAft>
                <a:buClrTx/>
                <a:buFontTx/>
                <a:buNone/>
              </a:pPr>
              <a:r>
                <a:rPr lang="it-IT" altLang="it-IT" sz="1600" b="1">
                  <a:solidFill>
                    <a:srgbClr val="009900"/>
                  </a:solidFill>
                </a:rPr>
                <a:t>B</a:t>
              </a:r>
            </a:p>
          </p:txBody>
        </p:sp>
        <p:sp>
          <p:nvSpPr>
            <p:cNvPr id="21" name="CasellaDiTesto 13"/>
            <p:cNvSpPr txBox="1">
              <a:spLocks noChangeArrowheads="1"/>
            </p:cNvSpPr>
            <p:nvPr/>
          </p:nvSpPr>
          <p:spPr bwMode="auto">
            <a:xfrm>
              <a:off x="5414963" y="4292600"/>
              <a:ext cx="265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Clr>
                  <a:schemeClr val="tx2"/>
                </a:buClr>
                <a:buFont typeface="Wingdings 2" pitchFamily="18" charset="2"/>
                <a:buChar char=""/>
                <a:defRPr>
                  <a:solidFill>
                    <a:schemeClr val="tx1"/>
                  </a:solidFill>
                  <a:latin typeface="Calibri" pitchFamily="34" charset="0"/>
                </a:defRPr>
              </a:lvl1pPr>
              <a:lvl2pPr marL="742950" indent="-285750" eaLnBrk="0" hangingPunct="0">
                <a:spcBef>
                  <a:spcPct val="20000"/>
                </a:spcBef>
                <a:spcAft>
                  <a:spcPts val="600"/>
                </a:spcAft>
                <a:buClr>
                  <a:schemeClr val="tx2"/>
                </a:buClr>
                <a:buFont typeface="Wingdings 2" pitchFamily="18" charset="2"/>
                <a:buChar char=""/>
                <a:defRPr sz="1600">
                  <a:solidFill>
                    <a:schemeClr val="tx1"/>
                  </a:solidFill>
                  <a:latin typeface="Calibri" pitchFamily="34" charset="0"/>
                </a:defRPr>
              </a:lvl2pPr>
              <a:lvl3pPr marL="1143000" indent="-228600" eaLnBrk="0" hangingPunct="0">
                <a:spcBef>
                  <a:spcPct val="20000"/>
                </a:spcBef>
                <a:spcAft>
                  <a:spcPts val="600"/>
                </a:spcAft>
                <a:buClr>
                  <a:schemeClr val="tx2"/>
                </a:buClr>
                <a:buFont typeface="Wingdings 2" pitchFamily="18" charset="2"/>
                <a:buChar char=""/>
                <a:defRPr sz="1400">
                  <a:solidFill>
                    <a:schemeClr val="tx1"/>
                  </a:solidFill>
                  <a:latin typeface="Calibri" pitchFamily="34" charset="0"/>
                </a:defRPr>
              </a:lvl3pPr>
              <a:lvl4pPr marL="16002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4pPr>
              <a:lvl5pPr marL="20574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5pPr>
              <a:lvl6pPr marL="25146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6pPr>
              <a:lvl7pPr marL="29718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7pPr>
              <a:lvl8pPr marL="34290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8pPr>
              <a:lvl9pPr marL="38862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9pPr>
            </a:lstStyle>
            <a:p>
              <a:pPr eaLnBrk="1" hangingPunct="1">
                <a:spcBef>
                  <a:spcPct val="0"/>
                </a:spcBef>
                <a:spcAft>
                  <a:spcPct val="0"/>
                </a:spcAft>
                <a:buClrTx/>
                <a:buFontTx/>
                <a:buNone/>
              </a:pPr>
              <a:r>
                <a:rPr lang="it-IT" altLang="it-IT" sz="1600" b="1">
                  <a:solidFill>
                    <a:srgbClr val="009900"/>
                  </a:solidFill>
                </a:rPr>
                <a:t>C</a:t>
              </a:r>
            </a:p>
          </p:txBody>
        </p:sp>
        <p:sp>
          <p:nvSpPr>
            <p:cNvPr id="22" name="CasellaDiTesto 14"/>
            <p:cNvSpPr txBox="1">
              <a:spLocks noChangeArrowheads="1"/>
            </p:cNvSpPr>
            <p:nvPr/>
          </p:nvSpPr>
          <p:spPr bwMode="auto">
            <a:xfrm>
              <a:off x="7186613" y="5084763"/>
              <a:ext cx="2651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spcAft>
                  <a:spcPts val="600"/>
                </a:spcAft>
                <a:buClr>
                  <a:schemeClr val="tx2"/>
                </a:buClr>
                <a:buFont typeface="Wingdings 2" pitchFamily="18" charset="2"/>
                <a:buChar char=""/>
                <a:defRPr>
                  <a:solidFill>
                    <a:schemeClr val="tx1"/>
                  </a:solidFill>
                  <a:latin typeface="Calibri" pitchFamily="34" charset="0"/>
                </a:defRPr>
              </a:lvl1pPr>
              <a:lvl2pPr marL="742950" indent="-285750" eaLnBrk="0" hangingPunct="0">
                <a:spcBef>
                  <a:spcPct val="20000"/>
                </a:spcBef>
                <a:spcAft>
                  <a:spcPts val="600"/>
                </a:spcAft>
                <a:buClr>
                  <a:schemeClr val="tx2"/>
                </a:buClr>
                <a:buFont typeface="Wingdings 2" pitchFamily="18" charset="2"/>
                <a:buChar char=""/>
                <a:defRPr sz="1600">
                  <a:solidFill>
                    <a:schemeClr val="tx1"/>
                  </a:solidFill>
                  <a:latin typeface="Calibri" pitchFamily="34" charset="0"/>
                </a:defRPr>
              </a:lvl2pPr>
              <a:lvl3pPr marL="1143000" indent="-228600" eaLnBrk="0" hangingPunct="0">
                <a:spcBef>
                  <a:spcPct val="20000"/>
                </a:spcBef>
                <a:spcAft>
                  <a:spcPts val="600"/>
                </a:spcAft>
                <a:buClr>
                  <a:schemeClr val="tx2"/>
                </a:buClr>
                <a:buFont typeface="Wingdings 2" pitchFamily="18" charset="2"/>
                <a:buChar char=""/>
                <a:defRPr sz="1400">
                  <a:solidFill>
                    <a:schemeClr val="tx1"/>
                  </a:solidFill>
                  <a:latin typeface="Calibri" pitchFamily="34" charset="0"/>
                </a:defRPr>
              </a:lvl3pPr>
              <a:lvl4pPr marL="16002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4pPr>
              <a:lvl5pPr marL="2057400" indent="-228600" eaLnBrk="0"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5pPr>
              <a:lvl6pPr marL="25146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6pPr>
              <a:lvl7pPr marL="29718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7pPr>
              <a:lvl8pPr marL="34290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8pPr>
              <a:lvl9pPr marL="3886200" indent="-228600" eaLnBrk="0" fontAlgn="base" hangingPunct="0">
                <a:spcBef>
                  <a:spcPct val="20000"/>
                </a:spcBef>
                <a:spcAft>
                  <a:spcPts val="600"/>
                </a:spcAft>
                <a:buClr>
                  <a:schemeClr val="tx2"/>
                </a:buClr>
                <a:buFont typeface="Wingdings 2" pitchFamily="18" charset="2"/>
                <a:buChar char=""/>
                <a:defRPr sz="1200">
                  <a:solidFill>
                    <a:schemeClr val="tx1"/>
                  </a:solidFill>
                  <a:latin typeface="Calibri" pitchFamily="34" charset="0"/>
                </a:defRPr>
              </a:lvl9pPr>
            </a:lstStyle>
            <a:p>
              <a:pPr eaLnBrk="1" hangingPunct="1">
                <a:spcBef>
                  <a:spcPct val="0"/>
                </a:spcBef>
                <a:spcAft>
                  <a:spcPct val="0"/>
                </a:spcAft>
                <a:buClrTx/>
                <a:buFontTx/>
                <a:buNone/>
              </a:pPr>
              <a:r>
                <a:rPr lang="it-IT" altLang="it-IT" sz="1600" b="1">
                  <a:solidFill>
                    <a:srgbClr val="009900"/>
                  </a:solidFill>
                </a:rPr>
                <a:t>D</a:t>
              </a:r>
            </a:p>
          </p:txBody>
        </p:sp>
        <p:pic>
          <p:nvPicPr>
            <p:cNvPr id="2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3498850"/>
              <a:ext cx="4117975" cy="273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Rectangle 5"/>
          <p:cNvSpPr>
            <a:spLocks noChangeArrowheads="1"/>
          </p:cNvSpPr>
          <p:nvPr/>
        </p:nvSpPr>
        <p:spPr bwMode="auto">
          <a:xfrm>
            <a:off x="251520" y="908720"/>
            <a:ext cx="4600106"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0"/>
              </a:spcBef>
              <a:spcAft>
                <a:spcPct val="0"/>
              </a:spcAft>
            </a:pPr>
            <a:r>
              <a:rPr lang="en-US" altLang="it-IT" dirty="0" smtClean="0">
                <a:cs typeface="Tahoma" pitchFamily="34" charset="0"/>
              </a:rPr>
              <a:t>Repeated sampling: </a:t>
            </a:r>
          </a:p>
          <a:p>
            <a:pPr>
              <a:spcBef>
                <a:spcPct val="0"/>
              </a:spcBef>
              <a:spcAft>
                <a:spcPct val="0"/>
              </a:spcAft>
            </a:pPr>
            <a:r>
              <a:rPr lang="en-US" altLang="it-IT" dirty="0" smtClean="0">
                <a:cs typeface="Tahoma" pitchFamily="34" charset="0"/>
              </a:rPr>
              <a:t>Jun 2012, Sept 2012, Jul 2014, Jul 2015</a:t>
            </a:r>
          </a:p>
          <a:p>
            <a:pPr>
              <a:spcBef>
                <a:spcPct val="0"/>
              </a:spcBef>
              <a:spcAft>
                <a:spcPct val="0"/>
              </a:spcAft>
            </a:pPr>
            <a:endParaRPr lang="en-US" altLang="it-IT" dirty="0">
              <a:cs typeface="Tahoma" pitchFamily="34" charset="0"/>
            </a:endParaRPr>
          </a:p>
          <a:p>
            <a:pPr>
              <a:spcBef>
                <a:spcPct val="0"/>
              </a:spcBef>
              <a:spcAft>
                <a:spcPct val="0"/>
              </a:spcAft>
            </a:pPr>
            <a:r>
              <a:rPr lang="en-US" altLang="it-IT" dirty="0" smtClean="0">
                <a:cs typeface="Tahoma" pitchFamily="34" charset="0"/>
              </a:rPr>
              <a:t>Suspended </a:t>
            </a:r>
            <a:r>
              <a:rPr lang="en-US" altLang="it-IT" dirty="0">
                <a:cs typeface="Tahoma" pitchFamily="34" charset="0"/>
              </a:rPr>
              <a:t>particulate matter: anthropogenic input by Atlantic water for some elements (Ba, Cr, Cu, </a:t>
            </a:r>
            <a:r>
              <a:rPr lang="en-US" altLang="it-IT" dirty="0" err="1">
                <a:cs typeface="Tahoma" pitchFamily="34" charset="0"/>
              </a:rPr>
              <a:t>Mn</a:t>
            </a:r>
            <a:r>
              <a:rPr lang="en-US" altLang="it-IT" dirty="0">
                <a:cs typeface="Tahoma" pitchFamily="34" charset="0"/>
              </a:rPr>
              <a:t>, Mo, Ni, </a:t>
            </a:r>
            <a:r>
              <a:rPr lang="en-US" altLang="it-IT" dirty="0" err="1">
                <a:cs typeface="Tahoma" pitchFamily="34" charset="0"/>
              </a:rPr>
              <a:t>Pb</a:t>
            </a:r>
            <a:r>
              <a:rPr lang="en-US" altLang="it-IT" dirty="0">
                <a:cs typeface="Tahoma" pitchFamily="34" charset="0"/>
              </a:rPr>
              <a:t>, Zn), natural input by glacial runoff for others (Al, Co, Fe, K, </a:t>
            </a:r>
            <a:r>
              <a:rPr lang="en-US" altLang="it-IT" dirty="0" err="1">
                <a:cs typeface="Tahoma" pitchFamily="34" charset="0"/>
              </a:rPr>
              <a:t>Ti</a:t>
            </a:r>
            <a:r>
              <a:rPr lang="en-US" altLang="it-IT" dirty="0">
                <a:cs typeface="Tahoma" pitchFamily="34" charset="0"/>
              </a:rPr>
              <a:t>, V), both higher in </a:t>
            </a:r>
            <a:r>
              <a:rPr lang="en-US" altLang="it-IT" dirty="0" smtClean="0">
                <a:cs typeface="Tahoma" pitchFamily="34" charset="0"/>
              </a:rPr>
              <a:t>summer</a:t>
            </a:r>
          </a:p>
          <a:p>
            <a:pPr>
              <a:spcBef>
                <a:spcPct val="0"/>
              </a:spcBef>
              <a:spcAft>
                <a:spcPct val="0"/>
              </a:spcAft>
            </a:pPr>
            <a:endParaRPr lang="en-US" altLang="it-IT" dirty="0">
              <a:cs typeface="Tahoma" pitchFamily="34" charset="0"/>
            </a:endParaRPr>
          </a:p>
          <a:p>
            <a:pPr>
              <a:spcBef>
                <a:spcPct val="0"/>
              </a:spcBef>
              <a:spcAft>
                <a:spcPct val="0"/>
              </a:spcAft>
            </a:pPr>
            <a:r>
              <a:rPr lang="en-US" altLang="it-IT" dirty="0">
                <a:cs typeface="Tahoma" pitchFamily="34" charset="0"/>
              </a:rPr>
              <a:t>Sediments: negligible anthropogenic impact for trace elements (although minor enrichment for As, Cd, Cr, Ni, </a:t>
            </a:r>
            <a:r>
              <a:rPr lang="en-US" altLang="it-IT" dirty="0" smtClean="0">
                <a:cs typeface="Tahoma" pitchFamily="34" charset="0"/>
              </a:rPr>
              <a:t>V), </a:t>
            </a:r>
            <a:r>
              <a:rPr lang="en-US" altLang="it-IT" dirty="0">
                <a:cs typeface="Tahoma" pitchFamily="34" charset="0"/>
              </a:rPr>
              <a:t>only a small percentage is </a:t>
            </a:r>
            <a:r>
              <a:rPr lang="en-US" altLang="it-IT" dirty="0" err="1">
                <a:cs typeface="Tahoma" pitchFamily="34" charset="0"/>
              </a:rPr>
              <a:t>bioavalaible</a:t>
            </a:r>
            <a:r>
              <a:rPr lang="en-US" altLang="it-IT" dirty="0">
                <a:cs typeface="Tahoma" pitchFamily="34" charset="0"/>
              </a:rPr>
              <a:t> (&lt;5%, except for As, Cd</a:t>
            </a:r>
            <a:r>
              <a:rPr lang="en-US" altLang="it-IT" dirty="0" smtClean="0">
                <a:cs typeface="Tahoma" pitchFamily="34" charset="0"/>
              </a:rPr>
              <a:t>)</a:t>
            </a:r>
            <a:endParaRPr lang="en-US" altLang="it-IT" dirty="0">
              <a:cs typeface="Tahoma" pitchFamily="34" charset="0"/>
            </a:endParaRPr>
          </a:p>
        </p:txBody>
      </p:sp>
      <p:pic>
        <p:nvPicPr>
          <p:cNvPr id="3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212" y="4869160"/>
            <a:ext cx="244580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3391776"/>
            <a:ext cx="4176464" cy="3349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Text Box 2059"/>
          <p:cNvSpPr txBox="1">
            <a:spLocks noChangeArrowheads="1"/>
          </p:cNvSpPr>
          <p:nvPr/>
        </p:nvSpPr>
        <p:spPr bwMode="auto">
          <a:xfrm>
            <a:off x="6245143" y="2269321"/>
            <a:ext cx="276438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US" altLang="it-IT" sz="2000" i="1" dirty="0" err="1" smtClean="0">
                <a:solidFill>
                  <a:srgbClr val="00B0F0"/>
                </a:solidFill>
                <a:latin typeface="+mj-lt"/>
                <a:cs typeface="Times New Roman" pitchFamily="18" charset="0"/>
              </a:rPr>
              <a:t>Grotti</a:t>
            </a:r>
            <a:r>
              <a:rPr lang="en-US" altLang="it-IT" sz="2000" i="1" dirty="0" smtClean="0">
                <a:solidFill>
                  <a:srgbClr val="00B0F0"/>
                </a:solidFill>
                <a:latin typeface="+mj-lt"/>
                <a:cs typeface="Times New Roman" pitchFamily="18" charset="0"/>
              </a:rPr>
              <a:t> et al., 2013,</a:t>
            </a:r>
          </a:p>
          <a:p>
            <a:pPr algn="r"/>
            <a:r>
              <a:rPr lang="en-US" altLang="it-IT" sz="2000" i="1" dirty="0" err="1" smtClean="0">
                <a:solidFill>
                  <a:srgbClr val="00B0F0"/>
                </a:solidFill>
                <a:latin typeface="+mj-lt"/>
                <a:cs typeface="Times New Roman" pitchFamily="18" charset="0"/>
              </a:rPr>
              <a:t>Bazzano</a:t>
            </a:r>
            <a:r>
              <a:rPr lang="en-US" altLang="it-IT" sz="2000" i="1" dirty="0" smtClean="0">
                <a:solidFill>
                  <a:srgbClr val="00B0F0"/>
                </a:solidFill>
                <a:latin typeface="+mj-lt"/>
                <a:cs typeface="Times New Roman" pitchFamily="18" charset="0"/>
              </a:rPr>
              <a:t> et al., 2014</a:t>
            </a:r>
          </a:p>
          <a:p>
            <a:pPr algn="r"/>
            <a:r>
              <a:rPr lang="en-US" altLang="it-IT" sz="2000" i="1" dirty="0" err="1" smtClean="0">
                <a:solidFill>
                  <a:srgbClr val="00B0F0"/>
                </a:solidFill>
                <a:latin typeface="+mj-lt"/>
                <a:cs typeface="Times New Roman" pitchFamily="18" charset="0"/>
              </a:rPr>
              <a:t>Ardini</a:t>
            </a:r>
            <a:r>
              <a:rPr lang="en-US" altLang="it-IT" sz="2000" i="1" dirty="0" smtClean="0">
                <a:solidFill>
                  <a:srgbClr val="00B0F0"/>
                </a:solidFill>
                <a:latin typeface="+mj-lt"/>
                <a:cs typeface="Times New Roman" pitchFamily="18" charset="0"/>
              </a:rPr>
              <a:t> et al., 2016</a:t>
            </a:r>
            <a:endParaRPr lang="en-US" altLang="it-IT" sz="2000" i="1" dirty="0">
              <a:solidFill>
                <a:srgbClr val="00B0F0"/>
              </a:solidFill>
              <a:latin typeface="+mj-lt"/>
              <a:cs typeface="Times New Roman" pitchFamily="18" charset="0"/>
            </a:endParaRPr>
          </a:p>
        </p:txBody>
      </p:sp>
      <p:pic>
        <p:nvPicPr>
          <p:cNvPr id="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9136" y="4888847"/>
            <a:ext cx="2006600" cy="1852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226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pic>
        <p:nvPicPr>
          <p:cNvPr id="3" name="Picture 7" descr="E:\ARTICO\SECONDA_CAMPAGNA\foto_video\3agosto\IMG_15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878" t="13537" r="5762" b="8470"/>
          <a:stretch/>
        </p:blipFill>
        <p:spPr bwMode="auto">
          <a:xfrm>
            <a:off x="1678672" y="5183069"/>
            <a:ext cx="1453168" cy="10320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Sottotitolo 2"/>
          <p:cNvSpPr txBox="1">
            <a:spLocks/>
          </p:cNvSpPr>
          <p:nvPr/>
        </p:nvSpPr>
        <p:spPr>
          <a:xfrm>
            <a:off x="220653" y="159568"/>
            <a:ext cx="8599820" cy="89316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en-US" sz="2400" dirty="0" err="1" smtClean="0"/>
              <a:t>ISotopic</a:t>
            </a:r>
            <a:r>
              <a:rPr lang="en-US" sz="2400" dirty="0" smtClean="0"/>
              <a:t> and physical-chemical </a:t>
            </a:r>
            <a:r>
              <a:rPr lang="en-US" sz="2400" dirty="0" err="1" smtClean="0"/>
              <a:t>MOnitoring</a:t>
            </a:r>
            <a:r>
              <a:rPr lang="en-US" sz="2400" dirty="0" smtClean="0"/>
              <a:t> of </a:t>
            </a:r>
            <a:r>
              <a:rPr lang="en-US" sz="2400" dirty="0" err="1" smtClean="0"/>
              <a:t>GLACial</a:t>
            </a:r>
            <a:r>
              <a:rPr lang="en-US" sz="2400" dirty="0" smtClean="0"/>
              <a:t> drainages and sea water in the </a:t>
            </a:r>
            <a:r>
              <a:rPr lang="en-US" sz="2400" dirty="0" err="1" smtClean="0"/>
              <a:t>Ny-Ålesund</a:t>
            </a:r>
            <a:r>
              <a:rPr lang="en-US" sz="2400" dirty="0" smtClean="0"/>
              <a:t> area-Svalbard (start: June 2015)</a:t>
            </a:r>
            <a:endParaRPr lang="it-IT" sz="2400" dirty="0"/>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2400" y="659867"/>
            <a:ext cx="504056" cy="39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ttangolo 6"/>
          <p:cNvSpPr/>
          <p:nvPr/>
        </p:nvSpPr>
        <p:spPr>
          <a:xfrm>
            <a:off x="344098" y="1261209"/>
            <a:ext cx="8455803" cy="1015663"/>
          </a:xfrm>
          <a:prstGeom prst="rect">
            <a:avLst/>
          </a:prstGeom>
        </p:spPr>
        <p:txBody>
          <a:bodyPr wrap="square">
            <a:spAutoFit/>
          </a:bodyPr>
          <a:lstStyle/>
          <a:p>
            <a:pPr>
              <a:lnSpc>
                <a:spcPts val="2400"/>
              </a:lnSpc>
            </a:pPr>
            <a:r>
              <a:rPr lang="en-US" sz="2000" dirty="0" smtClean="0"/>
              <a:t>Investigates the dynamic processes of the glacial melting (</a:t>
            </a:r>
            <a:r>
              <a:rPr lang="en-US" sz="2000" dirty="0" err="1" smtClean="0"/>
              <a:t>supraglacial</a:t>
            </a:r>
            <a:r>
              <a:rPr lang="en-US" sz="2000" dirty="0" smtClean="0"/>
              <a:t>, </a:t>
            </a:r>
            <a:r>
              <a:rPr lang="en-US" sz="2000" dirty="0" err="1" smtClean="0"/>
              <a:t>englacial</a:t>
            </a:r>
            <a:r>
              <a:rPr lang="en-US" sz="2000" dirty="0" smtClean="0"/>
              <a:t> and </a:t>
            </a:r>
            <a:r>
              <a:rPr lang="en-US" sz="2000" dirty="0" err="1" smtClean="0"/>
              <a:t>subglacial</a:t>
            </a:r>
            <a:r>
              <a:rPr lang="en-US" sz="2000" dirty="0" smtClean="0"/>
              <a:t> outputs)  and  evaluates the consequent transfers of fresh water towards the Kongsfjorden</a:t>
            </a:r>
            <a:endParaRPr lang="it-IT" sz="2000" dirty="0" smtClean="0"/>
          </a:p>
        </p:txBody>
      </p:sp>
      <p:sp>
        <p:nvSpPr>
          <p:cNvPr id="8" name="Rettangolo 7"/>
          <p:cNvSpPr/>
          <p:nvPr/>
        </p:nvSpPr>
        <p:spPr>
          <a:xfrm>
            <a:off x="220652" y="2420888"/>
            <a:ext cx="3703275" cy="369332"/>
          </a:xfrm>
          <a:prstGeom prst="rect">
            <a:avLst/>
          </a:prstGeom>
        </p:spPr>
        <p:txBody>
          <a:bodyPr wrap="square">
            <a:spAutoFit/>
          </a:bodyPr>
          <a:lstStyle/>
          <a:p>
            <a:pPr algn="ctr"/>
            <a:r>
              <a:rPr lang="en-US" dirty="0" smtClean="0"/>
              <a:t>Inland activities (glacial drainages) </a:t>
            </a:r>
            <a:endParaRPr lang="it-IT" dirty="0" smtClean="0"/>
          </a:p>
        </p:txBody>
      </p:sp>
      <p:sp>
        <p:nvSpPr>
          <p:cNvPr id="9" name="Rettangolo 8"/>
          <p:cNvSpPr/>
          <p:nvPr/>
        </p:nvSpPr>
        <p:spPr>
          <a:xfrm>
            <a:off x="261" y="2883134"/>
            <a:ext cx="2339280" cy="584775"/>
          </a:xfrm>
          <a:prstGeom prst="rect">
            <a:avLst/>
          </a:prstGeom>
        </p:spPr>
        <p:txBody>
          <a:bodyPr wrap="square">
            <a:spAutoFit/>
          </a:bodyPr>
          <a:lstStyle/>
          <a:p>
            <a:pPr algn="ctr"/>
            <a:r>
              <a:rPr lang="en-US" sz="1600" dirty="0" smtClean="0"/>
              <a:t>Flow-rate </a:t>
            </a:r>
          </a:p>
          <a:p>
            <a:pPr algn="ctr"/>
            <a:r>
              <a:rPr lang="en-US" sz="1600" dirty="0" smtClean="0"/>
              <a:t>measurements </a:t>
            </a:r>
          </a:p>
        </p:txBody>
      </p:sp>
      <p:pic>
        <p:nvPicPr>
          <p:cNvPr id="10" name="Picture 6" descr="D:\LABORATORIO_IDROGEOLOGIA\x_schede_sito\IMMAGINI\Q_drenaggio_artico_h2o_profil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653" y="3539917"/>
            <a:ext cx="2061552" cy="15461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Immagin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6785" y="3539917"/>
            <a:ext cx="2053208" cy="1539118"/>
          </a:xfrm>
          <a:prstGeom prst="rect">
            <a:avLst/>
          </a:prstGeom>
          <a:ln>
            <a:noFill/>
          </a:ln>
          <a:effectLst>
            <a:outerShdw blurRad="292100" dist="139700" dir="2700000" algn="tl" rotWithShape="0">
              <a:srgbClr val="333333">
                <a:alpha val="65000"/>
              </a:srgbClr>
            </a:outerShdw>
          </a:effectLst>
        </p:spPr>
      </p:pic>
      <p:sp>
        <p:nvSpPr>
          <p:cNvPr id="12" name="Rettangolo 11"/>
          <p:cNvSpPr/>
          <p:nvPr/>
        </p:nvSpPr>
        <p:spPr>
          <a:xfrm>
            <a:off x="2282205" y="2708920"/>
            <a:ext cx="2339280" cy="830997"/>
          </a:xfrm>
          <a:prstGeom prst="rect">
            <a:avLst/>
          </a:prstGeom>
        </p:spPr>
        <p:txBody>
          <a:bodyPr wrap="square">
            <a:spAutoFit/>
          </a:bodyPr>
          <a:lstStyle/>
          <a:p>
            <a:pPr algn="ctr"/>
            <a:r>
              <a:rPr lang="en-US" sz="1600" dirty="0" smtClean="0"/>
              <a:t>Water </a:t>
            </a:r>
            <a:r>
              <a:rPr lang="en-US" sz="1600" dirty="0"/>
              <a:t>s</a:t>
            </a:r>
            <a:r>
              <a:rPr lang="en-US" sz="1600" dirty="0" smtClean="0"/>
              <a:t>ampling and</a:t>
            </a:r>
          </a:p>
          <a:p>
            <a:pPr algn="ctr"/>
            <a:r>
              <a:rPr lang="en-US" sz="1600" dirty="0" smtClean="0"/>
              <a:t>physical-chemical measurements </a:t>
            </a:r>
          </a:p>
        </p:txBody>
      </p:sp>
      <p:pic>
        <p:nvPicPr>
          <p:cNvPr id="13"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763" y="5325231"/>
            <a:ext cx="1534598" cy="1069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0" descr="C:\Users\Marco\Desktop\doveri100.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59832" y="5379962"/>
            <a:ext cx="1584176" cy="10757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Rettangolo 14"/>
          <p:cNvSpPr/>
          <p:nvPr/>
        </p:nvSpPr>
        <p:spPr>
          <a:xfrm>
            <a:off x="4932040" y="2164214"/>
            <a:ext cx="4113410" cy="369332"/>
          </a:xfrm>
          <a:prstGeom prst="rect">
            <a:avLst/>
          </a:prstGeom>
        </p:spPr>
        <p:txBody>
          <a:bodyPr wrap="square">
            <a:spAutoFit/>
          </a:bodyPr>
          <a:lstStyle/>
          <a:p>
            <a:pPr algn="ctr"/>
            <a:r>
              <a:rPr lang="en-US" b="1" dirty="0" smtClean="0"/>
              <a:t>Activities  within  Kongsfjorden</a:t>
            </a:r>
          </a:p>
        </p:txBody>
      </p:sp>
      <p:sp>
        <p:nvSpPr>
          <p:cNvPr id="16" name="Rettangolo 15"/>
          <p:cNvSpPr/>
          <p:nvPr/>
        </p:nvSpPr>
        <p:spPr>
          <a:xfrm>
            <a:off x="5220072" y="2492896"/>
            <a:ext cx="3923928" cy="584775"/>
          </a:xfrm>
          <a:prstGeom prst="rect">
            <a:avLst/>
          </a:prstGeom>
        </p:spPr>
        <p:txBody>
          <a:bodyPr wrap="square">
            <a:spAutoFit/>
          </a:bodyPr>
          <a:lstStyle/>
          <a:p>
            <a:pPr algn="ctr"/>
            <a:r>
              <a:rPr lang="en-US" sz="1600" dirty="0" smtClean="0"/>
              <a:t>Physical-chemical  logs  and </a:t>
            </a:r>
          </a:p>
          <a:p>
            <a:pPr algn="ctr"/>
            <a:r>
              <a:rPr lang="en-US" sz="1600" dirty="0"/>
              <a:t>s</a:t>
            </a:r>
            <a:r>
              <a:rPr lang="en-US" sz="1600" dirty="0" smtClean="0"/>
              <a:t>ampling of water at defined depth</a:t>
            </a:r>
          </a:p>
        </p:txBody>
      </p:sp>
      <p:pic>
        <p:nvPicPr>
          <p:cNvPr id="17" name="Immagine 16" descr="E:\Documents and Settings\Marco\Documenti\ARTICO\PRIMA_CAMPAGNA\foto_video\3lug15\IMG_0361.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2040" y="3077671"/>
            <a:ext cx="1951221" cy="1463202"/>
          </a:xfrm>
          <a:prstGeom prst="rect">
            <a:avLst/>
          </a:prstGeom>
          <a:ln>
            <a:noFill/>
          </a:ln>
          <a:effectLst>
            <a:outerShdw blurRad="292100" dist="139700" dir="2700000" algn="tl" rotWithShape="0">
              <a:srgbClr val="333333">
                <a:alpha val="65000"/>
              </a:srgbClr>
            </a:outerShdw>
          </a:effectLst>
        </p:spPr>
      </p:pic>
      <p:pic>
        <p:nvPicPr>
          <p:cNvPr id="18" name="Picture 11" descr="E:\ARTICO\SECONDA_CAMPAGNA\foto_video\25luglio\IMG_09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13552" y="3077671"/>
            <a:ext cx="1950936" cy="1463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Rettangolo 18"/>
          <p:cNvSpPr/>
          <p:nvPr/>
        </p:nvSpPr>
        <p:spPr>
          <a:xfrm>
            <a:off x="5452261" y="4797152"/>
            <a:ext cx="3122586" cy="369332"/>
          </a:xfrm>
          <a:prstGeom prst="rect">
            <a:avLst/>
          </a:prstGeom>
        </p:spPr>
        <p:txBody>
          <a:bodyPr wrap="none">
            <a:spAutoFit/>
          </a:bodyPr>
          <a:lstStyle/>
          <a:p>
            <a:pPr algn="ctr"/>
            <a:r>
              <a:rPr lang="en-US" b="1" dirty="0" smtClean="0"/>
              <a:t>Laboratory activities (IGG Pisa)</a:t>
            </a:r>
          </a:p>
        </p:txBody>
      </p:sp>
      <p:pic>
        <p:nvPicPr>
          <p:cNvPr id="20" name="Immagin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60032" y="5229200"/>
            <a:ext cx="1624800" cy="1218600"/>
          </a:xfrm>
          <a:prstGeom prst="rect">
            <a:avLst/>
          </a:prstGeom>
          <a:ln>
            <a:noFill/>
          </a:ln>
          <a:effectLst>
            <a:outerShdw blurRad="292100" dist="139700" dir="2700000" algn="tl" rotWithShape="0">
              <a:srgbClr val="333333">
                <a:alpha val="65000"/>
              </a:srgbClr>
            </a:outerShdw>
          </a:effectLst>
        </p:spPr>
      </p:pic>
      <p:sp>
        <p:nvSpPr>
          <p:cNvPr id="21" name="Rettangolo 20"/>
          <p:cNvSpPr/>
          <p:nvPr/>
        </p:nvSpPr>
        <p:spPr>
          <a:xfrm>
            <a:off x="6581375" y="5201905"/>
            <a:ext cx="2535242" cy="1323439"/>
          </a:xfrm>
          <a:prstGeom prst="rect">
            <a:avLst/>
          </a:prstGeom>
        </p:spPr>
        <p:txBody>
          <a:bodyPr wrap="square">
            <a:spAutoFit/>
          </a:bodyPr>
          <a:lstStyle/>
          <a:p>
            <a:pPr algn="ctr"/>
            <a:r>
              <a:rPr lang="en-US" sz="1600" dirty="0" smtClean="0"/>
              <a:t>Analysis of</a:t>
            </a:r>
            <a:r>
              <a:rPr lang="en-GB" sz="1600" dirty="0" smtClean="0"/>
              <a:t> isotopic signatures (δ</a:t>
            </a:r>
            <a:r>
              <a:rPr lang="en-GB" sz="1600" baseline="30000" dirty="0" smtClean="0"/>
              <a:t>18</a:t>
            </a:r>
            <a:r>
              <a:rPr lang="en-GB" sz="1600" dirty="0" smtClean="0"/>
              <a:t>O‰, δ</a:t>
            </a:r>
            <a:r>
              <a:rPr lang="en-GB" sz="1600" baseline="30000" dirty="0" smtClean="0"/>
              <a:t>2</a:t>
            </a:r>
            <a:r>
              <a:rPr lang="en-GB" sz="1600" dirty="0" smtClean="0"/>
              <a:t>H‰, </a:t>
            </a:r>
            <a:r>
              <a:rPr lang="en-GB" sz="1600" baseline="30000" dirty="0" smtClean="0"/>
              <a:t>3</a:t>
            </a:r>
            <a:r>
              <a:rPr lang="en-GB" sz="1600" dirty="0" smtClean="0"/>
              <a:t>H and δ</a:t>
            </a:r>
            <a:r>
              <a:rPr lang="en-GB" sz="1600" baseline="30000" dirty="0" smtClean="0"/>
              <a:t>13</a:t>
            </a:r>
            <a:r>
              <a:rPr lang="en-GB" sz="1600" dirty="0" smtClean="0"/>
              <a:t>C‰) and chemical concentrations (major and minor compounds</a:t>
            </a:r>
            <a:r>
              <a:rPr lang="it-IT" sz="1600" dirty="0" smtClean="0"/>
              <a:t> </a:t>
            </a:r>
            <a:r>
              <a:rPr lang="en-GB" sz="1600" dirty="0" smtClean="0"/>
              <a:t>)</a:t>
            </a:r>
            <a:r>
              <a:rPr lang="en-US" sz="1600" dirty="0" smtClean="0"/>
              <a:t>  </a:t>
            </a:r>
          </a:p>
        </p:txBody>
      </p:sp>
    </p:spTree>
    <p:extLst>
      <p:ext uri="{BB962C8B-B14F-4D97-AF65-F5344CB8AC3E}">
        <p14:creationId xmlns:p14="http://schemas.microsoft.com/office/powerpoint/2010/main" val="4096343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52399" y="152400"/>
            <a:ext cx="4923657"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it-IT" sz="2600" dirty="0" smtClean="0">
                <a:latin typeface="+mj-lt"/>
                <a:cs typeface="Times New Roman" pitchFamily="18" charset="0"/>
              </a:rPr>
              <a:t>Daily </a:t>
            </a:r>
            <a:r>
              <a:rPr lang="en-US" altLang="it-IT" sz="2600" dirty="0">
                <a:latin typeface="+mj-lt"/>
                <a:cs typeface="Times New Roman" pitchFamily="18" charset="0"/>
              </a:rPr>
              <a:t>variability of the microbial compartment and trophic structure at </a:t>
            </a:r>
            <a:r>
              <a:rPr lang="en-US" altLang="it-IT" sz="2600" dirty="0" smtClean="0">
                <a:latin typeface="+mj-lt"/>
                <a:cs typeface="Times New Roman" pitchFamily="18" charset="0"/>
              </a:rPr>
              <a:t>mooring site </a:t>
            </a:r>
            <a:r>
              <a:rPr lang="it-IT" altLang="it-IT" sz="2600" dirty="0" smtClean="0">
                <a:latin typeface="+mj-lt"/>
                <a:cs typeface="Times New Roman" pitchFamily="18" charset="0"/>
              </a:rPr>
              <a:t>MDI</a:t>
            </a:r>
            <a:endParaRPr lang="it-IT" altLang="it-IT" sz="2600" dirty="0">
              <a:latin typeface="+mj-lt"/>
              <a:cs typeface="Times New Roman" pitchFamily="18" charset="0"/>
            </a:endParaRPr>
          </a:p>
        </p:txBody>
      </p:sp>
      <p:cxnSp>
        <p:nvCxnSpPr>
          <p:cNvPr id="17" name="Connettore 1 16"/>
          <p:cNvCxnSpPr/>
          <p:nvPr/>
        </p:nvCxnSpPr>
        <p:spPr>
          <a:xfrm>
            <a:off x="5940152" y="4944012"/>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6" name="Rettangolo 25"/>
          <p:cNvSpPr/>
          <p:nvPr/>
        </p:nvSpPr>
        <p:spPr>
          <a:xfrm>
            <a:off x="4306231" y="3140968"/>
            <a:ext cx="1790714" cy="3549690"/>
          </a:xfrm>
          <a:prstGeom prst="rect">
            <a:avLst/>
          </a:prstGeom>
          <a:noFill/>
        </p:spPr>
        <p:txBody>
          <a:bodyPr wrap="square">
            <a:spAutoFit/>
          </a:bodyPr>
          <a:lstStyle/>
          <a:p>
            <a:pPr>
              <a:spcBef>
                <a:spcPts val="1000"/>
              </a:spcBef>
            </a:pPr>
            <a:r>
              <a:rPr lang="en-US" sz="1600" dirty="0" smtClean="0"/>
              <a:t>Between 10-15 m depth, layer </a:t>
            </a:r>
            <a:r>
              <a:rPr lang="en-US" sz="1600" dirty="0"/>
              <a:t>of colder water </a:t>
            </a:r>
            <a:r>
              <a:rPr lang="en-US" sz="1600" dirty="0" smtClean="0"/>
              <a:t>from </a:t>
            </a:r>
            <a:r>
              <a:rPr lang="en-US" sz="1600" dirty="0"/>
              <a:t>the </a:t>
            </a:r>
            <a:r>
              <a:rPr lang="en-US" sz="1600" dirty="0" smtClean="0"/>
              <a:t>glacier melting</a:t>
            </a:r>
          </a:p>
          <a:p>
            <a:pPr>
              <a:spcBef>
                <a:spcPts val="1000"/>
              </a:spcBef>
            </a:pPr>
            <a:r>
              <a:rPr lang="en-US" sz="1600" dirty="0" smtClean="0"/>
              <a:t>Extinction </a:t>
            </a:r>
            <a:r>
              <a:rPr lang="en-US" sz="1600" dirty="0"/>
              <a:t>of the solar radiation </a:t>
            </a:r>
            <a:r>
              <a:rPr lang="en-US" sz="1600" dirty="0" smtClean="0"/>
              <a:t>observed in </a:t>
            </a:r>
            <a:r>
              <a:rPr lang="en-US" sz="1600" dirty="0"/>
              <a:t>the first 5 </a:t>
            </a:r>
            <a:r>
              <a:rPr lang="en-US" sz="1600" dirty="0" smtClean="0"/>
              <a:t>m</a:t>
            </a:r>
          </a:p>
          <a:p>
            <a:pPr>
              <a:spcBef>
                <a:spcPts val="1000"/>
              </a:spcBef>
            </a:pPr>
            <a:r>
              <a:rPr lang="en-US" sz="1600" dirty="0" smtClean="0"/>
              <a:t>In </a:t>
            </a:r>
            <a:r>
              <a:rPr lang="en-US" sz="1600" dirty="0"/>
              <a:t>such </a:t>
            </a:r>
            <a:r>
              <a:rPr lang="en-US" sz="1600" dirty="0" smtClean="0"/>
              <a:t>conditions, photic </a:t>
            </a:r>
            <a:r>
              <a:rPr lang="en-US" sz="1600" dirty="0"/>
              <a:t>layer available to the phytoplankton </a:t>
            </a:r>
            <a:r>
              <a:rPr lang="en-US" sz="1600" dirty="0" smtClean="0"/>
              <a:t>strongly limited</a:t>
            </a:r>
            <a:endParaRPr lang="en-GB" altLang="it-IT" sz="1600" b="1" dirty="0" smtClean="0">
              <a:cs typeface="Times New Roman" pitchFamily="18" charset="0"/>
            </a:endParaRPr>
          </a:p>
        </p:txBody>
      </p:sp>
      <p:pic>
        <p:nvPicPr>
          <p:cNvPr id="9486" name="Picture 27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945" y="1568528"/>
            <a:ext cx="2966296" cy="2724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0" descr="arctic_research"/>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21" b="19243"/>
          <a:stretch/>
        </p:blipFill>
        <p:spPr bwMode="auto">
          <a:xfrm>
            <a:off x="5652120" y="188640"/>
            <a:ext cx="3384376" cy="1224355"/>
          </a:xfrm>
          <a:prstGeom prst="rect">
            <a:avLst/>
          </a:prstGeom>
          <a:noFill/>
          <a:extLst>
            <a:ext uri="{909E8E84-426E-40DD-AFC4-6F175D3DCCD1}">
              <a14:hiddenFill xmlns:a14="http://schemas.microsoft.com/office/drawing/2010/main">
                <a:solidFill>
                  <a:srgbClr val="FFFFFF"/>
                </a:solidFill>
              </a14:hiddenFill>
            </a:ext>
          </a:extLst>
        </p:spPr>
      </p:pic>
      <p:pic>
        <p:nvPicPr>
          <p:cNvPr id="9487" name="Picture 2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83342" y="1610294"/>
            <a:ext cx="1556810" cy="1439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88" name="Picture 27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99" y="1596862"/>
            <a:ext cx="4058447"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91" name="Picture 27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504" y="5066566"/>
            <a:ext cx="4109369" cy="160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 Box 2059"/>
          <p:cNvSpPr txBox="1">
            <a:spLocks noChangeArrowheads="1"/>
          </p:cNvSpPr>
          <p:nvPr/>
        </p:nvSpPr>
        <p:spPr bwMode="auto">
          <a:xfrm>
            <a:off x="6272114" y="4437112"/>
            <a:ext cx="2764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it-IT" sz="2000" i="1" dirty="0" err="1" smtClean="0">
                <a:solidFill>
                  <a:srgbClr val="00B0F0"/>
                </a:solidFill>
                <a:latin typeface="+mj-lt"/>
                <a:cs typeface="Times New Roman" pitchFamily="18" charset="0"/>
              </a:rPr>
              <a:t>Azzaro</a:t>
            </a:r>
            <a:r>
              <a:rPr lang="en-US" altLang="it-IT" sz="2000" i="1" dirty="0" smtClean="0">
                <a:solidFill>
                  <a:srgbClr val="00B0F0"/>
                </a:solidFill>
                <a:latin typeface="+mj-lt"/>
                <a:cs typeface="Times New Roman" pitchFamily="18" charset="0"/>
              </a:rPr>
              <a:t> &amp; coworkers</a:t>
            </a:r>
            <a:endParaRPr lang="en-US" altLang="it-IT" sz="2000" i="1" dirty="0">
              <a:solidFill>
                <a:srgbClr val="00B0F0"/>
              </a:solidFill>
              <a:latin typeface="+mj-lt"/>
              <a:cs typeface="Times New Roman" pitchFamily="18" charset="0"/>
            </a:endParaRPr>
          </a:p>
        </p:txBody>
      </p:sp>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pic>
        <p:nvPicPr>
          <p:cNvPr id="9492" name="Picture 2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4869160"/>
            <a:ext cx="2836390" cy="1818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descr="Risultati immagini per iamc cn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8424" y="1030154"/>
            <a:ext cx="746328" cy="414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9226797"/>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4300"/>
                    </a14:imgEffect>
                  </a14:imgLayer>
                </a14:imgProps>
              </a:ext>
              <a:ext uri="{28A0092B-C50C-407E-A947-70E740481C1C}">
                <a14:useLocalDpi xmlns:a14="http://schemas.microsoft.com/office/drawing/2010/main" val="0"/>
              </a:ext>
            </a:extLst>
          </a:blip>
          <a:srcRect/>
          <a:stretch>
            <a:fillRect/>
          </a:stretch>
        </p:blipFill>
        <p:spPr bwMode="auto">
          <a:xfrm>
            <a:off x="194857" y="3501008"/>
            <a:ext cx="5270751" cy="2916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ChangeArrowheads="1"/>
          </p:cNvSpPr>
          <p:nvPr/>
        </p:nvSpPr>
        <p:spPr bwMode="auto">
          <a:xfrm>
            <a:off x="251520" y="167295"/>
            <a:ext cx="8892480" cy="463846"/>
          </a:xfrm>
          <a:prstGeom prst="rect">
            <a:avLst/>
          </a:prstGeom>
          <a:noFill/>
          <a:ln w="9525">
            <a:noFill/>
            <a:miter lim="800000"/>
            <a:headEnd/>
            <a:tailEnd/>
          </a:ln>
        </p:spPr>
        <p:txBody>
          <a:bodyPr wrap="square" lIns="90000" tIns="46800" rIns="90000" bIns="46800">
            <a:spAutoFit/>
          </a:bodyPr>
          <a:lstStyle/>
          <a:p>
            <a:r>
              <a:rPr lang="en-US" altLang="it-IT" sz="2400" dirty="0"/>
              <a:t>Unmanned Vehicles for Autonomous </a:t>
            </a:r>
            <a:r>
              <a:rPr lang="en-US" altLang="it-IT" sz="2400" dirty="0" smtClean="0"/>
              <a:t>Sensing </a:t>
            </a:r>
            <a:r>
              <a:rPr lang="en-US" altLang="it-IT" sz="2400" dirty="0"/>
              <a:t>and </a:t>
            </a:r>
            <a:r>
              <a:rPr lang="en-US" altLang="it-IT" sz="2400" dirty="0" smtClean="0"/>
              <a:t>Sampling (UVASS)</a:t>
            </a:r>
          </a:p>
        </p:txBody>
      </p:sp>
      <p:sp>
        <p:nvSpPr>
          <p:cNvPr id="4" name="Rettangolo 3"/>
          <p:cNvSpPr/>
          <p:nvPr/>
        </p:nvSpPr>
        <p:spPr>
          <a:xfrm>
            <a:off x="251520" y="908720"/>
            <a:ext cx="3888432" cy="2462213"/>
          </a:xfrm>
          <a:prstGeom prst="rect">
            <a:avLst/>
          </a:prstGeom>
        </p:spPr>
        <p:txBody>
          <a:bodyPr wrap="square">
            <a:spAutoFit/>
          </a:bodyPr>
          <a:lstStyle/>
          <a:p>
            <a:pPr>
              <a:spcBef>
                <a:spcPts val="1200"/>
              </a:spcBef>
            </a:pPr>
            <a:r>
              <a:rPr lang="en-US" dirty="0" smtClean="0"/>
              <a:t>Development of integrated systems of unmanned </a:t>
            </a:r>
            <a:r>
              <a:rPr lang="en-US" dirty="0"/>
              <a:t>surface vehicles (USV) </a:t>
            </a:r>
            <a:r>
              <a:rPr lang="en-US" altLang="it-IT" dirty="0" smtClean="0"/>
              <a:t>for </a:t>
            </a:r>
            <a:r>
              <a:rPr lang="en-US" altLang="it-IT" dirty="0"/>
              <a:t>performing atmospheric, sea water and ice data sensing and </a:t>
            </a:r>
            <a:r>
              <a:rPr lang="en-US" altLang="it-IT" dirty="0" smtClean="0"/>
              <a:t>water sampling </a:t>
            </a:r>
          </a:p>
          <a:p>
            <a:pPr>
              <a:spcBef>
                <a:spcPts val="1200"/>
              </a:spcBef>
            </a:pPr>
            <a:r>
              <a:rPr lang="it-IT" dirty="0" smtClean="0"/>
              <a:t>To </a:t>
            </a:r>
            <a:r>
              <a:rPr lang="it-IT" dirty="0"/>
              <a:t>operate </a:t>
            </a:r>
            <a:r>
              <a:rPr lang="it-IT" dirty="0" smtClean="0"/>
              <a:t>and </a:t>
            </a:r>
            <a:r>
              <a:rPr lang="it-IT" dirty="0" err="1" smtClean="0"/>
              <a:t>transmit</a:t>
            </a:r>
            <a:r>
              <a:rPr lang="it-IT" dirty="0" smtClean="0"/>
              <a:t> data in </a:t>
            </a:r>
            <a:r>
              <a:rPr lang="it-IT" dirty="0" err="1" smtClean="0"/>
              <a:t>real</a:t>
            </a:r>
            <a:r>
              <a:rPr lang="it-IT" dirty="0" smtClean="0"/>
              <a:t> time in </a:t>
            </a:r>
            <a:r>
              <a:rPr lang="it-IT" dirty="0" err="1" smtClean="0"/>
              <a:t>dangerous</a:t>
            </a:r>
            <a:r>
              <a:rPr lang="it-IT" dirty="0" smtClean="0"/>
              <a:t> </a:t>
            </a:r>
            <a:r>
              <a:rPr lang="it-IT" dirty="0" err="1" smtClean="0"/>
              <a:t>sites</a:t>
            </a:r>
            <a:r>
              <a:rPr lang="it-IT" dirty="0" smtClean="0"/>
              <a:t>, </a:t>
            </a:r>
            <a:r>
              <a:rPr lang="it-IT" dirty="0" err="1" smtClean="0"/>
              <a:t>such</a:t>
            </a:r>
            <a:r>
              <a:rPr lang="it-IT" dirty="0" smtClean="0"/>
              <a:t> </a:t>
            </a:r>
            <a:r>
              <a:rPr lang="it-IT" dirty="0" err="1" smtClean="0"/>
              <a:t>as</a:t>
            </a:r>
            <a:r>
              <a:rPr lang="it-IT" dirty="0" smtClean="0"/>
              <a:t> </a:t>
            </a:r>
            <a:r>
              <a:rPr lang="it-IT" dirty="0" err="1" smtClean="0"/>
              <a:t>glacier</a:t>
            </a:r>
            <a:r>
              <a:rPr lang="it-IT" dirty="0" smtClean="0"/>
              <a:t> </a:t>
            </a:r>
            <a:r>
              <a:rPr lang="it-IT" dirty="0" err="1" smtClean="0"/>
              <a:t>fronts</a:t>
            </a:r>
            <a:r>
              <a:rPr lang="it-IT" dirty="0" smtClean="0"/>
              <a:t>, or </a:t>
            </a:r>
            <a:r>
              <a:rPr lang="it-IT" dirty="0" err="1" smtClean="0"/>
              <a:t>difficult</a:t>
            </a:r>
            <a:r>
              <a:rPr lang="it-IT" dirty="0" smtClean="0"/>
              <a:t> to </a:t>
            </a:r>
            <a:r>
              <a:rPr lang="it-IT" dirty="0" err="1" smtClean="0"/>
              <a:t>access</a:t>
            </a:r>
            <a:r>
              <a:rPr lang="it-IT" dirty="0" smtClean="0"/>
              <a:t> to human </a:t>
            </a:r>
            <a:r>
              <a:rPr lang="it-IT" dirty="0" err="1" smtClean="0"/>
              <a:t>beings</a:t>
            </a:r>
            <a:endParaRPr lang="it-IT" dirty="0"/>
          </a:p>
        </p:txBody>
      </p:sp>
      <p:pic>
        <p:nvPicPr>
          <p:cNvPr id="1433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828740"/>
            <a:ext cx="4083746" cy="2696604"/>
          </a:xfrm>
          <a:prstGeom prst="rect">
            <a:avLst/>
          </a:prstGeom>
          <a:solidFill>
            <a:srgbClr val="FFFFFF">
              <a:shade val="85000"/>
            </a:srgbClr>
          </a:solidFill>
          <a:ln w="9525">
            <a:solidFill>
              <a:schemeClr val="tx1"/>
            </a:solidFill>
            <a:miter lim="800000"/>
            <a:headEnd/>
            <a:tailEnd/>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17" name="Rettangolo 16"/>
          <p:cNvSpPr/>
          <p:nvPr/>
        </p:nvSpPr>
        <p:spPr>
          <a:xfrm>
            <a:off x="323528" y="2276872"/>
            <a:ext cx="3744416" cy="369332"/>
          </a:xfrm>
          <a:prstGeom prst="rect">
            <a:avLst/>
          </a:prstGeom>
        </p:spPr>
        <p:txBody>
          <a:bodyPr wrap="square">
            <a:spAutoFit/>
          </a:bodyPr>
          <a:lstStyle/>
          <a:p>
            <a:endParaRPr lang="it-IT" dirty="0">
              <a:solidFill>
                <a:schemeClr val="bg1"/>
              </a:solidFill>
            </a:endParaRPr>
          </a:p>
        </p:txBody>
      </p:sp>
      <p:pic>
        <p:nvPicPr>
          <p:cNvPr id="1434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6376" y="6093296"/>
            <a:ext cx="1088200" cy="697717"/>
          </a:xfrm>
          <a:prstGeom prst="rect">
            <a:avLst/>
          </a:prstGeom>
          <a:solidFill>
            <a:srgbClr val="FFFFFF">
              <a:shade val="85000"/>
            </a:srgbClr>
          </a:solidFill>
          <a:ln w="9525">
            <a:solidFill>
              <a:schemeClr val="tx1"/>
            </a:solidFill>
            <a:miter lim="800000"/>
            <a:headEnd/>
            <a:tailEnd/>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4347"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92280" y="692696"/>
            <a:ext cx="1686603" cy="275013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Risultati immagini per iamc cn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6296" y="6381328"/>
            <a:ext cx="647561" cy="360000"/>
          </a:xfrm>
          <a:prstGeom prst="rect">
            <a:avLst/>
          </a:prstGeom>
          <a:solidFill>
            <a:srgbClr val="FFFFFF">
              <a:shade val="85000"/>
            </a:srgbClr>
          </a:solidFill>
          <a:ln w="190500" cap="rnd">
            <a:no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26" name="Text Box 2059"/>
          <p:cNvSpPr txBox="1">
            <a:spLocks noChangeArrowheads="1"/>
          </p:cNvSpPr>
          <p:nvPr/>
        </p:nvSpPr>
        <p:spPr bwMode="auto">
          <a:xfrm>
            <a:off x="4255890" y="6381328"/>
            <a:ext cx="2764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it-IT" sz="2000" i="1" dirty="0" err="1" smtClean="0">
                <a:solidFill>
                  <a:srgbClr val="00B0F0"/>
                </a:solidFill>
                <a:latin typeface="+mj-lt"/>
                <a:cs typeface="Times New Roman" pitchFamily="18" charset="0"/>
              </a:rPr>
              <a:t>Zappalà</a:t>
            </a:r>
            <a:r>
              <a:rPr lang="en-US" altLang="it-IT" sz="2000" i="1" dirty="0" smtClean="0">
                <a:solidFill>
                  <a:srgbClr val="00B0F0"/>
                </a:solidFill>
                <a:latin typeface="+mj-lt"/>
                <a:cs typeface="Times New Roman" pitchFamily="18" charset="0"/>
              </a:rPr>
              <a:t> et al., 2016</a:t>
            </a:r>
            <a:endParaRPr lang="en-US" altLang="it-IT" sz="2000" i="1" dirty="0">
              <a:solidFill>
                <a:srgbClr val="00B0F0"/>
              </a:solidFill>
              <a:latin typeface="+mj-lt"/>
              <a:cs typeface="Times New Roman" pitchFamily="18" charset="0"/>
            </a:endParaRPr>
          </a:p>
        </p:txBody>
      </p:sp>
      <p:sp>
        <p:nvSpPr>
          <p:cNvPr id="27" name="Text Box 2059"/>
          <p:cNvSpPr txBox="1">
            <a:spLocks noChangeArrowheads="1"/>
          </p:cNvSpPr>
          <p:nvPr/>
        </p:nvSpPr>
        <p:spPr bwMode="auto">
          <a:xfrm>
            <a:off x="6040150" y="3372961"/>
            <a:ext cx="2764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it-IT" sz="2000" i="1" dirty="0" err="1" smtClean="0">
                <a:solidFill>
                  <a:srgbClr val="00B0F0"/>
                </a:solidFill>
                <a:latin typeface="+mj-lt"/>
                <a:cs typeface="Times New Roman" pitchFamily="18" charset="0"/>
              </a:rPr>
              <a:t>Bruzzone</a:t>
            </a:r>
            <a:r>
              <a:rPr lang="en-US" altLang="it-IT" sz="2000" i="1" dirty="0" smtClean="0">
                <a:solidFill>
                  <a:srgbClr val="00B0F0"/>
                </a:solidFill>
                <a:latin typeface="+mj-lt"/>
                <a:cs typeface="Times New Roman" pitchFamily="18" charset="0"/>
              </a:rPr>
              <a:t> &amp; coworkers</a:t>
            </a:r>
            <a:endParaRPr lang="en-US" altLang="it-IT" sz="2000" i="1" dirty="0">
              <a:solidFill>
                <a:srgbClr val="00B0F0"/>
              </a:solidFill>
              <a:latin typeface="+mj-lt"/>
              <a:cs typeface="Times New Roman" pitchFamily="18" charset="0"/>
            </a:endParaRPr>
          </a:p>
        </p:txBody>
      </p:sp>
      <p:pic>
        <p:nvPicPr>
          <p:cNvPr id="15"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3968" y="980729"/>
            <a:ext cx="2497180" cy="18722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80801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851920" y="1388229"/>
            <a:ext cx="2376264" cy="2308324"/>
          </a:xfrm>
          <a:prstGeom prst="rect">
            <a:avLst/>
          </a:prstGeom>
          <a:solidFill>
            <a:schemeClr val="accent1">
              <a:lumMod val="75000"/>
            </a:schemeClr>
          </a:solidFill>
        </p:spPr>
        <p:txBody>
          <a:bodyPr wrap="square" rtlCol="0">
            <a:spAutoFit/>
          </a:bodyPr>
          <a:lstStyle/>
          <a:p>
            <a:pPr>
              <a:spcBef>
                <a:spcPct val="30000"/>
              </a:spcBef>
            </a:pPr>
            <a:r>
              <a:rPr lang="en-US" altLang="it-IT" dirty="0" smtClean="0">
                <a:solidFill>
                  <a:schemeClr val="bg1"/>
                </a:solidFill>
                <a:cs typeface="Times New Roman" pitchFamily="18" charset="0"/>
              </a:rPr>
              <a:t>The </a:t>
            </a:r>
            <a:r>
              <a:rPr lang="en-US" altLang="it-IT" dirty="0">
                <a:solidFill>
                  <a:schemeClr val="bg1"/>
                </a:solidFill>
                <a:cs typeface="Times New Roman" pitchFamily="18" charset="0"/>
              </a:rPr>
              <a:t>34-m- high </a:t>
            </a:r>
            <a:r>
              <a:rPr lang="en-US" altLang="it-IT" dirty="0" smtClean="0">
                <a:solidFill>
                  <a:schemeClr val="bg1"/>
                </a:solidFill>
                <a:cs typeface="Times New Roman" pitchFamily="18" charset="0"/>
              </a:rPr>
              <a:t>Amundsen-Nobile </a:t>
            </a:r>
            <a:r>
              <a:rPr lang="en-US" altLang="it-IT" dirty="0">
                <a:solidFill>
                  <a:schemeClr val="bg1"/>
                </a:solidFill>
                <a:cs typeface="Times New Roman" pitchFamily="18" charset="0"/>
              </a:rPr>
              <a:t>Climate Change Tower </a:t>
            </a:r>
            <a:r>
              <a:rPr lang="en-US" altLang="it-IT" dirty="0" smtClean="0">
                <a:solidFill>
                  <a:schemeClr val="bg1"/>
                </a:solidFill>
                <a:cs typeface="Times New Roman" pitchFamily="18" charset="0"/>
              </a:rPr>
              <a:t>(CCT) provides vertical </a:t>
            </a:r>
            <a:r>
              <a:rPr lang="en-US" altLang="it-IT" dirty="0">
                <a:solidFill>
                  <a:schemeClr val="bg1"/>
                </a:solidFill>
                <a:cs typeface="Times New Roman" pitchFamily="18" charset="0"/>
              </a:rPr>
              <a:t>proﬁles </a:t>
            </a:r>
            <a:r>
              <a:rPr lang="en-US" altLang="it-IT" dirty="0" smtClean="0">
                <a:solidFill>
                  <a:schemeClr val="bg1"/>
                </a:solidFill>
                <a:cs typeface="Times New Roman" pitchFamily="18" charset="0"/>
              </a:rPr>
              <a:t>of meteorological </a:t>
            </a:r>
            <a:r>
              <a:rPr lang="en-US" altLang="it-IT" dirty="0">
                <a:solidFill>
                  <a:schemeClr val="bg1"/>
                </a:solidFill>
                <a:cs typeface="Times New Roman" pitchFamily="18" charset="0"/>
              </a:rPr>
              <a:t>parameters, since October </a:t>
            </a:r>
            <a:r>
              <a:rPr lang="en-US" altLang="it-IT" dirty="0" smtClean="0">
                <a:solidFill>
                  <a:schemeClr val="bg1"/>
                </a:solidFill>
                <a:cs typeface="Times New Roman" pitchFamily="18" charset="0"/>
              </a:rPr>
              <a:t>2009.</a:t>
            </a:r>
            <a:endParaRPr lang="en-GB" altLang="it-IT" dirty="0">
              <a:solidFill>
                <a:schemeClr val="bg1"/>
              </a:solidFill>
              <a:cs typeface="Times New Roman" pitchFamily="18" charset="0"/>
            </a:endParaRPr>
          </a:p>
        </p:txBody>
      </p:sp>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6" name="Rettangolo 5"/>
          <p:cNvSpPr/>
          <p:nvPr/>
        </p:nvSpPr>
        <p:spPr>
          <a:xfrm>
            <a:off x="266499" y="263603"/>
            <a:ext cx="6177709" cy="954107"/>
          </a:xfrm>
          <a:prstGeom prst="rect">
            <a:avLst/>
          </a:prstGeom>
        </p:spPr>
        <p:txBody>
          <a:bodyPr wrap="square">
            <a:spAutoFit/>
          </a:bodyPr>
          <a:lstStyle/>
          <a:p>
            <a:r>
              <a:rPr lang="en-US" sz="2800" dirty="0" smtClean="0"/>
              <a:t>Atmospheric </a:t>
            </a:r>
            <a:r>
              <a:rPr lang="en-US" sz="2800" dirty="0"/>
              <a:t>observations at the Amundsen-Nobile </a:t>
            </a:r>
            <a:r>
              <a:rPr lang="en-US" sz="2800" dirty="0" smtClean="0"/>
              <a:t>Climate Change Tower</a:t>
            </a:r>
            <a:endParaRPr lang="en-US" sz="2800" dirty="0"/>
          </a:p>
        </p:txBody>
      </p:sp>
      <p:sp>
        <p:nvSpPr>
          <p:cNvPr id="8" name="Rettangolo 7"/>
          <p:cNvSpPr/>
          <p:nvPr/>
        </p:nvSpPr>
        <p:spPr>
          <a:xfrm>
            <a:off x="179512" y="3933056"/>
            <a:ext cx="3384376" cy="923330"/>
          </a:xfrm>
          <a:prstGeom prst="rect">
            <a:avLst/>
          </a:prstGeom>
        </p:spPr>
        <p:txBody>
          <a:bodyPr wrap="square">
            <a:spAutoFit/>
          </a:bodyPr>
          <a:lstStyle/>
          <a:p>
            <a:pPr>
              <a:spcBef>
                <a:spcPct val="50000"/>
              </a:spcBef>
            </a:pPr>
            <a:r>
              <a:rPr lang="en-US" dirty="0" smtClean="0"/>
              <a:t>7-year long time-series of radiation </a:t>
            </a:r>
            <a:r>
              <a:rPr lang="en-US" dirty="0"/>
              <a:t>and energy </a:t>
            </a:r>
            <a:r>
              <a:rPr lang="en-US" dirty="0" smtClean="0"/>
              <a:t>budgets are now available</a:t>
            </a:r>
            <a:endParaRPr lang="it-IT" altLang="it-IT" dirty="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116631"/>
            <a:ext cx="2490638" cy="372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ttangolo 8"/>
          <p:cNvSpPr/>
          <p:nvPr/>
        </p:nvSpPr>
        <p:spPr>
          <a:xfrm>
            <a:off x="6300192" y="3573016"/>
            <a:ext cx="2848024" cy="276999"/>
          </a:xfrm>
          <a:prstGeom prst="rect">
            <a:avLst/>
          </a:prstGeom>
        </p:spPr>
        <p:txBody>
          <a:bodyPr wrap="none">
            <a:spAutoFit/>
          </a:bodyPr>
          <a:lstStyle/>
          <a:p>
            <a:r>
              <a:rPr lang="it-IT" sz="1200" dirty="0">
                <a:solidFill>
                  <a:srgbClr val="89AAD3"/>
                </a:solidFill>
              </a:rPr>
              <a:t>http://www.isac.cnr.it/~radiclim/CCTower/</a:t>
            </a:r>
          </a:p>
        </p:txBody>
      </p:sp>
      <p:pic>
        <p:nvPicPr>
          <p:cNvPr id="184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5510" y="3933056"/>
            <a:ext cx="3821344" cy="2732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499" y="1352863"/>
            <a:ext cx="3437593" cy="2497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832" y="5229098"/>
            <a:ext cx="2014832" cy="1348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 Box 2059"/>
          <p:cNvSpPr txBox="1">
            <a:spLocks noChangeArrowheads="1"/>
          </p:cNvSpPr>
          <p:nvPr/>
        </p:nvSpPr>
        <p:spPr bwMode="auto">
          <a:xfrm>
            <a:off x="107504" y="6265247"/>
            <a:ext cx="2764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it-IT" sz="2000" i="1" dirty="0" smtClean="0">
                <a:solidFill>
                  <a:srgbClr val="00B0F0"/>
                </a:solidFill>
                <a:latin typeface="+mj-lt"/>
                <a:cs typeface="Times New Roman" pitchFamily="18" charset="0"/>
              </a:rPr>
              <a:t>Mazzola et al., 2016</a:t>
            </a:r>
            <a:endParaRPr lang="en-US" altLang="it-IT" sz="2000" i="1" dirty="0">
              <a:solidFill>
                <a:srgbClr val="00B0F0"/>
              </a:solidFill>
              <a:latin typeface="+mj-lt"/>
              <a:cs typeface="Times New Roman" pitchFamily="18" charset="0"/>
            </a:endParaRPr>
          </a:p>
        </p:txBody>
      </p:sp>
      <p:pic>
        <p:nvPicPr>
          <p:cNvPr id="1843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248" y="4077072"/>
            <a:ext cx="956652" cy="77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34511" y="5299206"/>
            <a:ext cx="736616" cy="722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9226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24408" y="332656"/>
            <a:ext cx="441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hangingPunct="1">
              <a:lnSpc>
                <a:spcPct val="100000"/>
              </a:lnSpc>
              <a:spcBef>
                <a:spcPct val="50000"/>
              </a:spcBef>
              <a:buClrTx/>
              <a:buSzTx/>
              <a:buFontTx/>
              <a:buNone/>
            </a:pPr>
            <a:r>
              <a:rPr lang="it-IT" altLang="it-IT" sz="2800" dirty="0" smtClean="0">
                <a:latin typeface="+mj-lt"/>
                <a:cs typeface="Times New Roman" pitchFamily="18" charset="0"/>
              </a:rPr>
              <a:t>2 </a:t>
            </a:r>
            <a:r>
              <a:rPr lang="it-IT" altLang="it-IT" sz="2800" dirty="0" err="1" smtClean="0">
                <a:latin typeface="+mj-lt"/>
                <a:cs typeface="Times New Roman" pitchFamily="18" charset="0"/>
              </a:rPr>
              <a:t>steps</a:t>
            </a:r>
            <a:r>
              <a:rPr lang="it-IT" altLang="it-IT" sz="2800" dirty="0" smtClean="0">
                <a:latin typeface="+mj-lt"/>
                <a:cs typeface="Times New Roman" pitchFamily="18" charset="0"/>
              </a:rPr>
              <a:t> in the future</a:t>
            </a:r>
            <a:endParaRPr lang="it-IT" altLang="it-IT" sz="2800" dirty="0">
              <a:latin typeface="+mj-lt"/>
              <a:cs typeface="Times New Roman" pitchFamily="18" charset="0"/>
            </a:endParaRPr>
          </a:p>
        </p:txBody>
      </p:sp>
      <p:sp>
        <p:nvSpPr>
          <p:cNvPr id="9" name="Text Box 6"/>
          <p:cNvSpPr txBox="1">
            <a:spLocks noChangeArrowheads="1"/>
          </p:cNvSpPr>
          <p:nvPr/>
        </p:nvSpPr>
        <p:spPr bwMode="auto">
          <a:xfrm>
            <a:off x="224408" y="1124656"/>
            <a:ext cx="8568952" cy="5632311"/>
          </a:xfrm>
          <a:prstGeom prst="rect">
            <a:avLst/>
          </a:prstGeom>
          <a:noFill/>
          <a:ln w="9525">
            <a:noFill/>
            <a:miter lim="800000"/>
            <a:headEnd/>
            <a:tailEnd/>
          </a:ln>
          <a:effectLst/>
          <a:extLst/>
        </p:spPr>
        <p:txBody>
          <a:bodyPr wrap="square">
            <a:spAutoFit/>
          </a:bodyPr>
          <a:lstStyle/>
          <a:p>
            <a:pPr>
              <a:spcBef>
                <a:spcPct val="50000"/>
              </a:spcBef>
            </a:pPr>
            <a:r>
              <a:rPr lang="it-IT" altLang="it-IT" sz="2000" b="1" dirty="0" smtClean="0">
                <a:cs typeface="Times New Roman" pitchFamily="18" charset="0"/>
              </a:rPr>
              <a:t>ARCA </a:t>
            </a:r>
            <a:r>
              <a:rPr lang="it-IT" altLang="it-IT" sz="2000" b="1" dirty="0" err="1" smtClean="0">
                <a:cs typeface="Times New Roman" pitchFamily="18" charset="0"/>
              </a:rPr>
              <a:t>results</a:t>
            </a:r>
            <a:r>
              <a:rPr lang="it-IT" altLang="it-IT" sz="2000" b="1" dirty="0" smtClean="0">
                <a:cs typeface="Times New Roman" pitchFamily="18" charset="0"/>
              </a:rPr>
              <a:t> are just a </a:t>
            </a:r>
            <a:r>
              <a:rPr lang="it-IT" altLang="it-IT" sz="2000" b="1" dirty="0" err="1" smtClean="0">
                <a:cs typeface="Times New Roman" pitchFamily="18" charset="0"/>
              </a:rPr>
              <a:t>snapshot</a:t>
            </a:r>
            <a:endParaRPr lang="it-IT" altLang="it-IT" sz="2000" b="1" dirty="0" smtClean="0">
              <a:cs typeface="Times New Roman" pitchFamily="18" charset="0"/>
            </a:endParaRPr>
          </a:p>
          <a:p>
            <a:pPr marL="342900" indent="-342900">
              <a:spcBef>
                <a:spcPct val="50000"/>
              </a:spcBef>
              <a:buFont typeface="Wingdings" panose="05000000000000000000" pitchFamily="2" charset="2"/>
              <a:buChar char="Ø"/>
            </a:pPr>
            <a:r>
              <a:rPr lang="it-IT" altLang="it-IT" sz="2000" dirty="0" err="1" smtClean="0">
                <a:cs typeface="Times New Roman" pitchFamily="18" charset="0"/>
              </a:rPr>
              <a:t>Next</a:t>
            </a:r>
            <a:r>
              <a:rPr lang="it-IT" altLang="it-IT" sz="2000" dirty="0" smtClean="0">
                <a:cs typeface="Times New Roman" pitchFamily="18" charset="0"/>
              </a:rPr>
              <a:t> </a:t>
            </a:r>
            <a:r>
              <a:rPr lang="it-IT" altLang="it-IT" sz="2000" dirty="0" err="1" smtClean="0">
                <a:cs typeface="Times New Roman" pitchFamily="18" charset="0"/>
              </a:rPr>
              <a:t>step</a:t>
            </a:r>
            <a:r>
              <a:rPr lang="it-IT" altLang="it-IT" sz="2000" dirty="0" smtClean="0">
                <a:cs typeface="Times New Roman" pitchFamily="18" charset="0"/>
              </a:rPr>
              <a:t> </a:t>
            </a:r>
            <a:r>
              <a:rPr lang="it-IT" altLang="it-IT" sz="2000" dirty="0" smtClean="0">
                <a:cs typeface="Times New Roman" pitchFamily="18" charset="0"/>
                <a:sym typeface="Wingdings" panose="05000000000000000000" pitchFamily="2" charset="2"/>
              </a:rPr>
              <a:t> </a:t>
            </a:r>
            <a:r>
              <a:rPr lang="it-IT" altLang="it-IT" sz="2000" dirty="0" smtClean="0">
                <a:cs typeface="Times New Roman" pitchFamily="18" charset="0"/>
              </a:rPr>
              <a:t> </a:t>
            </a:r>
            <a:r>
              <a:rPr lang="it-IT" altLang="it-IT" sz="2000" dirty="0" err="1" smtClean="0">
                <a:cs typeface="Times New Roman" pitchFamily="18" charset="0"/>
              </a:rPr>
              <a:t>need</a:t>
            </a:r>
            <a:r>
              <a:rPr lang="it-IT" altLang="it-IT" sz="2000" dirty="0" smtClean="0">
                <a:cs typeface="Times New Roman" pitchFamily="18" charset="0"/>
              </a:rPr>
              <a:t>  to </a:t>
            </a:r>
            <a:r>
              <a:rPr lang="it-IT" altLang="it-IT" sz="2000" dirty="0" err="1" smtClean="0">
                <a:cs typeface="Times New Roman" pitchFamily="18" charset="0"/>
              </a:rPr>
              <a:t>extend</a:t>
            </a:r>
            <a:r>
              <a:rPr lang="it-IT" altLang="it-IT" sz="2000" dirty="0" smtClean="0">
                <a:cs typeface="Times New Roman" pitchFamily="18" charset="0"/>
              </a:rPr>
              <a:t> </a:t>
            </a:r>
            <a:r>
              <a:rPr lang="it-IT" altLang="it-IT" sz="2000" dirty="0" err="1" smtClean="0">
                <a:cs typeface="Times New Roman" pitchFamily="18" charset="0"/>
              </a:rPr>
              <a:t>monitoring</a:t>
            </a:r>
            <a:r>
              <a:rPr lang="it-IT" altLang="it-IT" sz="2000" dirty="0" smtClean="0">
                <a:cs typeface="Times New Roman" pitchFamily="18" charset="0"/>
              </a:rPr>
              <a:t>  </a:t>
            </a:r>
            <a:r>
              <a:rPr lang="it-IT" altLang="it-IT" sz="2000" dirty="0" err="1" smtClean="0">
                <a:cs typeface="Times New Roman" pitchFamily="18" charset="0"/>
              </a:rPr>
              <a:t>activities</a:t>
            </a:r>
            <a:r>
              <a:rPr lang="it-IT" altLang="it-IT" sz="2000" dirty="0" smtClean="0">
                <a:cs typeface="Times New Roman" pitchFamily="18" charset="0"/>
              </a:rPr>
              <a:t> </a:t>
            </a:r>
            <a:r>
              <a:rPr lang="it-IT" altLang="it-IT" sz="2000" dirty="0" err="1" smtClean="0">
                <a:cs typeface="Times New Roman" pitchFamily="18" charset="0"/>
              </a:rPr>
              <a:t>at</a:t>
            </a:r>
            <a:r>
              <a:rPr lang="it-IT" altLang="it-IT" sz="2000" dirty="0" smtClean="0">
                <a:cs typeface="Times New Roman" pitchFamily="18" charset="0"/>
              </a:rPr>
              <a:t> a </a:t>
            </a:r>
            <a:r>
              <a:rPr lang="it-IT" altLang="it-IT" sz="2000" dirty="0" err="1" smtClean="0">
                <a:cs typeface="Times New Roman" pitchFamily="18" charset="0"/>
              </a:rPr>
              <a:t>decadal</a:t>
            </a:r>
            <a:r>
              <a:rPr lang="it-IT" altLang="it-IT" sz="2000" dirty="0" smtClean="0">
                <a:cs typeface="Times New Roman" pitchFamily="18" charset="0"/>
              </a:rPr>
              <a:t> time scale to</a:t>
            </a:r>
            <a:r>
              <a:rPr lang="en-US" altLang="it-IT" sz="2000" dirty="0" smtClean="0">
                <a:cs typeface="Times New Roman" pitchFamily="18" charset="0"/>
              </a:rPr>
              <a:t> obtain more reliable trends and establish how </a:t>
            </a:r>
            <a:r>
              <a:rPr lang="en-US" altLang="it-IT" sz="2000" dirty="0">
                <a:cs typeface="Times New Roman" pitchFamily="18" charset="0"/>
              </a:rPr>
              <a:t>climate change is affecting the </a:t>
            </a:r>
            <a:r>
              <a:rPr lang="en-US" altLang="it-IT" sz="2000" dirty="0" err="1" smtClean="0">
                <a:cs typeface="Times New Roman" pitchFamily="18" charset="0"/>
              </a:rPr>
              <a:t>Kongsfjorden</a:t>
            </a:r>
            <a:r>
              <a:rPr lang="en-US" altLang="it-IT" sz="2000" dirty="0" smtClean="0">
                <a:cs typeface="Times New Roman" pitchFamily="18" charset="0"/>
              </a:rPr>
              <a:t> System </a:t>
            </a:r>
          </a:p>
          <a:p>
            <a:pPr>
              <a:spcBef>
                <a:spcPct val="50000"/>
              </a:spcBef>
            </a:pPr>
            <a:r>
              <a:rPr lang="it-IT" altLang="it-IT" sz="2000" b="1" dirty="0" smtClean="0">
                <a:cs typeface="Times New Roman" pitchFamily="18" charset="0"/>
              </a:rPr>
              <a:t>An open </a:t>
            </a:r>
            <a:r>
              <a:rPr lang="it-IT" altLang="it-IT" sz="2000" b="1" dirty="0" err="1" smtClean="0">
                <a:cs typeface="Times New Roman" pitchFamily="18" charset="0"/>
              </a:rPr>
              <a:t>question</a:t>
            </a:r>
            <a:r>
              <a:rPr lang="it-IT" altLang="it-IT" sz="2000" b="1" dirty="0" smtClean="0">
                <a:cs typeface="Times New Roman" pitchFamily="18" charset="0"/>
              </a:rPr>
              <a:t>:</a:t>
            </a:r>
          </a:p>
          <a:p>
            <a:pPr marL="342900" indent="-342900">
              <a:spcBef>
                <a:spcPct val="50000"/>
              </a:spcBef>
              <a:buFont typeface="Wingdings" panose="05000000000000000000" pitchFamily="2" charset="2"/>
              <a:buChar char="Ø"/>
            </a:pPr>
            <a:r>
              <a:rPr lang="en-US" altLang="it-IT" sz="2000" dirty="0" smtClean="0">
                <a:latin typeface="+mj-lt"/>
                <a:cs typeface="Times New Roman" pitchFamily="18" charset="0"/>
              </a:rPr>
              <a:t>Are </a:t>
            </a:r>
            <a:r>
              <a:rPr lang="en-US" altLang="it-IT" sz="2000" dirty="0">
                <a:latin typeface="+mj-lt"/>
                <a:cs typeface="Times New Roman" pitchFamily="18" charset="0"/>
              </a:rPr>
              <a:t>f</a:t>
            </a:r>
            <a:r>
              <a:rPr lang="en-US" altLang="it-IT" sz="2000" dirty="0" smtClean="0">
                <a:latin typeface="+mj-lt"/>
                <a:cs typeface="Times New Roman" pitchFamily="18" charset="0"/>
              </a:rPr>
              <a:t>jords able to mitigate the effects of global change by reducing gradients with respect to the adjacent ocean ?</a:t>
            </a:r>
          </a:p>
          <a:p>
            <a:pPr>
              <a:spcBef>
                <a:spcPct val="50000"/>
              </a:spcBef>
            </a:pPr>
            <a:r>
              <a:rPr lang="en-US" altLang="it-IT" sz="2000" b="1" dirty="0" smtClean="0">
                <a:latin typeface="+mj-lt"/>
                <a:cs typeface="Times New Roman" pitchFamily="18" charset="0"/>
              </a:rPr>
              <a:t>Some observations seem to confirm it:</a:t>
            </a:r>
          </a:p>
          <a:p>
            <a:pPr marL="342900" indent="-342900">
              <a:spcBef>
                <a:spcPct val="50000"/>
              </a:spcBef>
              <a:buFont typeface="Wingdings" panose="05000000000000000000" pitchFamily="2" charset="2"/>
              <a:buChar char="Ø"/>
            </a:pPr>
            <a:r>
              <a:rPr lang="en-US" altLang="it-IT" sz="2000" dirty="0" smtClean="0">
                <a:latin typeface="+mj-lt"/>
                <a:cs typeface="Times New Roman" pitchFamily="18" charset="0"/>
              </a:rPr>
              <a:t>The increased fluvial </a:t>
            </a:r>
            <a:r>
              <a:rPr lang="en-US" altLang="it-IT" sz="2000" dirty="0">
                <a:latin typeface="+mj-lt"/>
                <a:cs typeface="Times New Roman" pitchFamily="18" charset="0"/>
              </a:rPr>
              <a:t>runoff </a:t>
            </a:r>
            <a:r>
              <a:rPr lang="en-US" altLang="it-IT" sz="2000" dirty="0" smtClean="0">
                <a:latin typeface="+mj-lt"/>
                <a:cs typeface="Times New Roman" pitchFamily="18" charset="0"/>
              </a:rPr>
              <a:t>increased transfer </a:t>
            </a:r>
            <a:r>
              <a:rPr lang="en-US" altLang="it-IT" sz="2000" dirty="0">
                <a:latin typeface="+mj-lt"/>
                <a:cs typeface="Times New Roman" pitchFamily="18" charset="0"/>
              </a:rPr>
              <a:t>of soil-derived </a:t>
            </a:r>
            <a:r>
              <a:rPr lang="en-US" altLang="it-IT" sz="2000" dirty="0" smtClean="0">
                <a:latin typeface="+mj-lt"/>
                <a:cs typeface="Times New Roman" pitchFamily="18" charset="0"/>
              </a:rPr>
              <a:t>OC to </a:t>
            </a:r>
            <a:r>
              <a:rPr lang="en-US" altLang="it-IT" sz="2000" dirty="0">
                <a:latin typeface="+mj-lt"/>
                <a:cs typeface="Times New Roman" pitchFamily="18" charset="0"/>
              </a:rPr>
              <a:t>the fjord, and its mineralization in fjord waters could further increase the atmospheric </a:t>
            </a:r>
            <a:r>
              <a:rPr lang="en-US" altLang="it-IT" sz="2000" dirty="0" smtClean="0">
                <a:latin typeface="+mj-lt"/>
                <a:cs typeface="Times New Roman" pitchFamily="18" charset="0"/>
              </a:rPr>
              <a:t>CO</a:t>
            </a:r>
            <a:r>
              <a:rPr lang="en-US" altLang="it-IT" sz="2000" baseline="-25000" dirty="0" smtClean="0">
                <a:latin typeface="+mj-lt"/>
                <a:cs typeface="Times New Roman" pitchFamily="18" charset="0"/>
              </a:rPr>
              <a:t>2</a:t>
            </a:r>
            <a:r>
              <a:rPr lang="en-US" altLang="it-IT" sz="2000" dirty="0" smtClean="0">
                <a:latin typeface="+mj-lt"/>
                <a:cs typeface="Times New Roman" pitchFamily="18" charset="0"/>
              </a:rPr>
              <a:t> concentration</a:t>
            </a:r>
            <a:r>
              <a:rPr lang="en-US" altLang="it-IT" sz="2000" dirty="0">
                <a:latin typeface="+mj-lt"/>
                <a:cs typeface="Times New Roman" pitchFamily="18" charset="0"/>
              </a:rPr>
              <a:t>. But fjords also behave as </a:t>
            </a:r>
            <a:r>
              <a:rPr lang="en-US" altLang="it-IT" sz="2000" dirty="0" smtClean="0">
                <a:latin typeface="+mj-lt"/>
                <a:cs typeface="Times New Roman" pitchFamily="18" charset="0"/>
              </a:rPr>
              <a:t>natural sediment </a:t>
            </a:r>
            <a:r>
              <a:rPr lang="en-US" altLang="it-IT" sz="2000" dirty="0">
                <a:latin typeface="+mj-lt"/>
                <a:cs typeface="Times New Roman" pitchFamily="18" charset="0"/>
              </a:rPr>
              <a:t>traps, rapidly sequestering the terrestrial OC and </a:t>
            </a:r>
            <a:r>
              <a:rPr lang="en-US" altLang="it-IT" sz="2000" dirty="0" smtClean="0">
                <a:latin typeface="+mj-lt"/>
                <a:cs typeface="Times New Roman" pitchFamily="18" charset="0"/>
              </a:rPr>
              <a:t>thus reducing </a:t>
            </a:r>
            <a:r>
              <a:rPr lang="en-US" altLang="it-IT" sz="2000" dirty="0">
                <a:latin typeface="+mj-lt"/>
                <a:cs typeface="Times New Roman" pitchFamily="18" charset="0"/>
              </a:rPr>
              <a:t>the potential negative </a:t>
            </a:r>
            <a:r>
              <a:rPr lang="en-US" altLang="it-IT" sz="2000" dirty="0" smtClean="0">
                <a:latin typeface="+mj-lt"/>
                <a:cs typeface="Times New Roman" pitchFamily="18" charset="0"/>
              </a:rPr>
              <a:t>effect</a:t>
            </a:r>
          </a:p>
          <a:p>
            <a:pPr marL="342900" indent="-342900">
              <a:spcBef>
                <a:spcPct val="50000"/>
              </a:spcBef>
              <a:buFont typeface="Wingdings" panose="05000000000000000000" pitchFamily="2" charset="2"/>
              <a:buChar char="Ø"/>
            </a:pPr>
            <a:r>
              <a:rPr lang="en-US" altLang="it-IT" sz="2000" dirty="0" smtClean="0">
                <a:latin typeface="+mj-lt"/>
                <a:cs typeface="Times New Roman" pitchFamily="18" charset="0"/>
              </a:rPr>
              <a:t>Due to </a:t>
            </a:r>
            <a:r>
              <a:rPr lang="en-GB" sz="2000" dirty="0"/>
              <a:t>very </a:t>
            </a:r>
            <a:r>
              <a:rPr lang="en-GB" sz="2000" dirty="0" smtClean="0"/>
              <a:t>alkaline freshwater inputs, fjords can contribute </a:t>
            </a:r>
            <a:r>
              <a:rPr lang="en-GB" sz="2000" dirty="0"/>
              <a:t>to </a:t>
            </a:r>
            <a:r>
              <a:rPr lang="en-GB" sz="2000" dirty="0" smtClean="0"/>
              <a:t>mitigate the ocean acidification,  at least until the meltwater discharge will not decline </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32656"/>
            <a:ext cx="808163"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149" t="17110" r="8266" b="23838"/>
          <a:stretch/>
        </p:blipFill>
        <p:spPr bwMode="auto">
          <a:xfrm>
            <a:off x="5796135" y="0"/>
            <a:ext cx="3312369" cy="1313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Tree>
    <p:extLst>
      <p:ext uri="{BB962C8B-B14F-4D97-AF65-F5344CB8AC3E}">
        <p14:creationId xmlns:p14="http://schemas.microsoft.com/office/powerpoint/2010/main" val="2500277743"/>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152400" y="332656"/>
            <a:ext cx="4419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it-IT" sz="2800" dirty="0" err="1"/>
              <a:t>What</a:t>
            </a:r>
            <a:r>
              <a:rPr lang="it-IT" altLang="it-IT" sz="2800" dirty="0"/>
              <a:t> </a:t>
            </a:r>
            <a:r>
              <a:rPr lang="it-IT" altLang="it-IT" sz="2800" dirty="0" err="1"/>
              <a:t>needs</a:t>
            </a:r>
            <a:r>
              <a:rPr lang="it-IT" altLang="it-IT" sz="2800" dirty="0"/>
              <a:t> to be </a:t>
            </a:r>
            <a:r>
              <a:rPr lang="it-IT" altLang="it-IT" sz="2800" dirty="0" err="1"/>
              <a:t>done</a:t>
            </a:r>
            <a:endParaRPr lang="it-IT" altLang="it-IT" sz="2800" dirty="0">
              <a:cs typeface="Times New Roman" pitchFamily="18" charset="0"/>
            </a:endParaRPr>
          </a:p>
        </p:txBody>
      </p:sp>
      <p:sp>
        <p:nvSpPr>
          <p:cNvPr id="9" name="Text Box 6"/>
          <p:cNvSpPr txBox="1">
            <a:spLocks noChangeArrowheads="1"/>
          </p:cNvSpPr>
          <p:nvPr/>
        </p:nvSpPr>
        <p:spPr bwMode="auto">
          <a:xfrm>
            <a:off x="152400" y="1484784"/>
            <a:ext cx="8812088" cy="4909036"/>
          </a:xfrm>
          <a:prstGeom prst="rect">
            <a:avLst/>
          </a:prstGeom>
          <a:noFill/>
          <a:ln w="9525">
            <a:noFill/>
            <a:miter lim="800000"/>
            <a:headEnd/>
            <a:tailEnd/>
          </a:ln>
          <a:effectLst/>
          <a:extLst/>
        </p:spPr>
        <p:txBody>
          <a:bodyPr wrap="square">
            <a:spAutoFit/>
          </a:bodyPr>
          <a:lstStyle/>
          <a:p>
            <a:pPr>
              <a:spcBef>
                <a:spcPct val="50000"/>
              </a:spcBef>
            </a:pPr>
            <a:r>
              <a:rPr lang="it-IT" altLang="it-IT" sz="2000" dirty="0" smtClean="0">
                <a:cs typeface="Times New Roman" pitchFamily="18" charset="0"/>
              </a:rPr>
              <a:t>In the </a:t>
            </a:r>
            <a:r>
              <a:rPr lang="it-IT" altLang="it-IT" sz="2000" dirty="0" err="1">
                <a:cs typeface="Times New Roman" pitchFamily="18" charset="0"/>
              </a:rPr>
              <a:t>project</a:t>
            </a:r>
            <a:r>
              <a:rPr lang="it-IT" altLang="it-IT" sz="2000" dirty="0">
                <a:cs typeface="Times New Roman" pitchFamily="18" charset="0"/>
              </a:rPr>
              <a:t> </a:t>
            </a:r>
            <a:r>
              <a:rPr lang="it-IT" altLang="it-IT" sz="2000" dirty="0" smtClean="0">
                <a:cs typeface="Times New Roman" pitchFamily="18" charset="0"/>
              </a:rPr>
              <a:t>ARCA,  an  </a:t>
            </a:r>
            <a:r>
              <a:rPr lang="it-IT" altLang="it-IT" sz="2000" dirty="0" err="1" smtClean="0">
                <a:cs typeface="Times New Roman" pitchFamily="18" charset="0"/>
              </a:rPr>
              <a:t>effort</a:t>
            </a:r>
            <a:r>
              <a:rPr lang="it-IT" altLang="it-IT" sz="2000" dirty="0" smtClean="0">
                <a:cs typeface="Times New Roman" pitchFamily="18" charset="0"/>
              </a:rPr>
              <a:t> of </a:t>
            </a:r>
            <a:r>
              <a:rPr lang="it-IT" altLang="it-IT" sz="2000" dirty="0" err="1" smtClean="0">
                <a:cs typeface="Times New Roman" pitchFamily="18" charset="0"/>
              </a:rPr>
              <a:t>integration</a:t>
            </a:r>
            <a:r>
              <a:rPr lang="it-IT" altLang="it-IT" sz="2000" dirty="0" smtClean="0">
                <a:cs typeface="Times New Roman" pitchFamily="18" charset="0"/>
              </a:rPr>
              <a:t> </a:t>
            </a:r>
            <a:r>
              <a:rPr lang="it-IT" altLang="it-IT" sz="2000" dirty="0" err="1" smtClean="0">
                <a:cs typeface="Times New Roman" pitchFamily="18" charset="0"/>
              </a:rPr>
              <a:t>between</a:t>
            </a:r>
            <a:r>
              <a:rPr lang="it-IT" altLang="it-IT" sz="2000" dirty="0" smtClean="0">
                <a:cs typeface="Times New Roman" pitchFamily="18" charset="0"/>
              </a:rPr>
              <a:t> </a:t>
            </a:r>
            <a:r>
              <a:rPr lang="it-IT" altLang="it-IT" sz="2000" dirty="0" err="1" smtClean="0">
                <a:cs typeface="Times New Roman" pitchFamily="18" charset="0"/>
              </a:rPr>
              <a:t>different</a:t>
            </a:r>
            <a:r>
              <a:rPr lang="it-IT" altLang="it-IT" sz="2000" dirty="0" smtClean="0">
                <a:cs typeface="Times New Roman" pitchFamily="18" charset="0"/>
              </a:rPr>
              <a:t> </a:t>
            </a:r>
            <a:r>
              <a:rPr lang="it-IT" altLang="it-IT" sz="2000" dirty="0" err="1" smtClean="0">
                <a:cs typeface="Times New Roman" pitchFamily="18" charset="0"/>
              </a:rPr>
              <a:t>research</a:t>
            </a:r>
            <a:r>
              <a:rPr lang="it-IT" altLang="it-IT" sz="2000" dirty="0" smtClean="0">
                <a:cs typeface="Times New Roman" pitchFamily="18" charset="0"/>
              </a:rPr>
              <a:t> </a:t>
            </a:r>
            <a:r>
              <a:rPr lang="it-IT" altLang="it-IT" sz="2000" dirty="0" err="1" smtClean="0">
                <a:cs typeface="Times New Roman" pitchFamily="18" charset="0"/>
              </a:rPr>
              <a:t>groups</a:t>
            </a:r>
            <a:r>
              <a:rPr lang="it-IT" altLang="it-IT" sz="2000" dirty="0" smtClean="0">
                <a:cs typeface="Times New Roman" pitchFamily="18" charset="0"/>
              </a:rPr>
              <a:t> </a:t>
            </a:r>
            <a:r>
              <a:rPr lang="it-IT" altLang="it-IT" sz="2000" dirty="0" err="1" smtClean="0">
                <a:cs typeface="Times New Roman" pitchFamily="18" charset="0"/>
              </a:rPr>
              <a:t>was</a:t>
            </a:r>
            <a:r>
              <a:rPr lang="it-IT" altLang="it-IT" sz="2000" dirty="0" smtClean="0">
                <a:cs typeface="Times New Roman" pitchFamily="18" charset="0"/>
              </a:rPr>
              <a:t> </a:t>
            </a:r>
            <a:r>
              <a:rPr lang="it-IT" altLang="it-IT" sz="2000" dirty="0" err="1" smtClean="0">
                <a:cs typeface="Times New Roman" pitchFamily="18" charset="0"/>
              </a:rPr>
              <a:t>pursued</a:t>
            </a:r>
            <a:r>
              <a:rPr lang="it-IT" altLang="it-IT" sz="2000" dirty="0" smtClean="0">
                <a:cs typeface="Times New Roman" pitchFamily="18" charset="0"/>
              </a:rPr>
              <a:t>, </a:t>
            </a:r>
            <a:r>
              <a:rPr lang="it-IT" altLang="it-IT" sz="2000" dirty="0" err="1" smtClean="0">
                <a:cs typeface="Times New Roman" pitchFamily="18" charset="0"/>
              </a:rPr>
              <a:t>but</a:t>
            </a:r>
            <a:r>
              <a:rPr lang="it-IT" altLang="it-IT" sz="2000" dirty="0" smtClean="0">
                <a:cs typeface="Times New Roman" pitchFamily="18" charset="0"/>
              </a:rPr>
              <a:t> </a:t>
            </a:r>
            <a:r>
              <a:rPr lang="it-IT" altLang="it-IT" sz="2000" dirty="0" err="1" smtClean="0">
                <a:cs typeface="Times New Roman" pitchFamily="18" charset="0"/>
              </a:rPr>
              <a:t>we</a:t>
            </a:r>
            <a:r>
              <a:rPr lang="it-IT" altLang="it-IT" sz="2000" dirty="0" smtClean="0">
                <a:cs typeface="Times New Roman" pitchFamily="18" charset="0"/>
              </a:rPr>
              <a:t> </a:t>
            </a:r>
            <a:r>
              <a:rPr lang="it-IT" altLang="it-IT" sz="2000" dirty="0" err="1" smtClean="0">
                <a:cs typeface="Times New Roman" pitchFamily="18" charset="0"/>
              </a:rPr>
              <a:t>still</a:t>
            </a:r>
            <a:r>
              <a:rPr lang="it-IT" altLang="it-IT" sz="2000" dirty="0" smtClean="0">
                <a:cs typeface="Times New Roman" pitchFamily="18" charset="0"/>
              </a:rPr>
              <a:t> </a:t>
            </a:r>
            <a:r>
              <a:rPr lang="it-IT" altLang="it-IT" sz="2000" dirty="0" err="1" smtClean="0">
                <a:cs typeface="Times New Roman" pitchFamily="18" charset="0"/>
              </a:rPr>
              <a:t>need</a:t>
            </a:r>
            <a:r>
              <a:rPr lang="it-IT" altLang="it-IT" sz="2000" dirty="0" smtClean="0">
                <a:cs typeface="Times New Roman" pitchFamily="18" charset="0"/>
              </a:rPr>
              <a:t> to </a:t>
            </a:r>
            <a:r>
              <a:rPr lang="it-IT" altLang="it-IT" sz="2000" dirty="0" err="1" smtClean="0">
                <a:cs typeface="Times New Roman" pitchFamily="18" charset="0"/>
              </a:rPr>
              <a:t>increase</a:t>
            </a:r>
            <a:r>
              <a:rPr lang="it-IT" altLang="it-IT" sz="2000" dirty="0" smtClean="0">
                <a:cs typeface="Times New Roman" pitchFamily="18" charset="0"/>
              </a:rPr>
              <a:t>:</a:t>
            </a:r>
          </a:p>
          <a:p>
            <a:pPr marL="342900" indent="-342900">
              <a:spcBef>
                <a:spcPts val="600"/>
              </a:spcBef>
              <a:buFont typeface="Arial" panose="020B0604020202020204" pitchFamily="34" charset="0"/>
              <a:buChar char="•"/>
            </a:pPr>
            <a:r>
              <a:rPr lang="it-IT" altLang="it-IT" sz="1900" dirty="0" err="1" smtClean="0">
                <a:latin typeface="+mj-lt"/>
                <a:cs typeface="Times New Roman" pitchFamily="18" charset="0"/>
              </a:rPr>
              <a:t>Coordination</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between</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different</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groups</a:t>
            </a:r>
            <a:endParaRPr lang="it-IT" altLang="it-IT" sz="1900" dirty="0" smtClean="0">
              <a:latin typeface="+mj-lt"/>
              <a:cs typeface="Times New Roman" pitchFamily="18" charset="0"/>
            </a:endParaRPr>
          </a:p>
          <a:p>
            <a:pPr marL="342900" indent="-342900">
              <a:spcBef>
                <a:spcPts val="600"/>
              </a:spcBef>
              <a:buFont typeface="Arial" panose="020B0604020202020204" pitchFamily="34" charset="0"/>
              <a:buChar char="•"/>
            </a:pPr>
            <a:r>
              <a:rPr lang="it-IT" altLang="it-IT" sz="1900" dirty="0" err="1" smtClean="0">
                <a:latin typeface="+mj-lt"/>
                <a:cs typeface="Times New Roman" pitchFamily="18" charset="0"/>
              </a:rPr>
              <a:t>Cooperation</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between</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groups</a:t>
            </a:r>
            <a:r>
              <a:rPr lang="it-IT" altLang="it-IT" sz="1900" dirty="0" smtClean="0">
                <a:latin typeface="+mj-lt"/>
                <a:cs typeface="Times New Roman" pitchFamily="18" charset="0"/>
              </a:rPr>
              <a:t> of </a:t>
            </a:r>
            <a:r>
              <a:rPr lang="it-IT" altLang="it-IT" sz="1900" dirty="0" err="1" smtClean="0">
                <a:latin typeface="+mj-lt"/>
                <a:cs typeface="Times New Roman" pitchFamily="18" charset="0"/>
              </a:rPr>
              <a:t>different</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nations</a:t>
            </a:r>
            <a:endParaRPr lang="it-IT" altLang="it-IT" sz="1900" dirty="0" smtClean="0">
              <a:latin typeface="+mj-lt"/>
              <a:cs typeface="Times New Roman" pitchFamily="18" charset="0"/>
            </a:endParaRPr>
          </a:p>
          <a:p>
            <a:pPr marL="342900" indent="-342900">
              <a:spcBef>
                <a:spcPts val="600"/>
              </a:spcBef>
              <a:buFont typeface="Arial" panose="020B0604020202020204" pitchFamily="34" charset="0"/>
              <a:buChar char="•"/>
            </a:pPr>
            <a:r>
              <a:rPr lang="it-IT" altLang="it-IT" sz="1900" dirty="0" err="1" smtClean="0">
                <a:latin typeface="+mj-lt"/>
                <a:cs typeface="Times New Roman" pitchFamily="18" charset="0"/>
              </a:rPr>
              <a:t>Interdisciplinarity</a:t>
            </a:r>
            <a:r>
              <a:rPr lang="it-IT" altLang="it-IT" sz="1900" dirty="0" smtClean="0">
                <a:latin typeface="+mj-lt"/>
                <a:cs typeface="Times New Roman" pitchFamily="18" charset="0"/>
              </a:rPr>
              <a:t> and </a:t>
            </a:r>
            <a:r>
              <a:rPr lang="it-IT" altLang="it-IT" sz="1900" dirty="0" err="1" smtClean="0">
                <a:latin typeface="+mj-lt"/>
                <a:cs typeface="Times New Roman" pitchFamily="18" charset="0"/>
              </a:rPr>
              <a:t>multidisciplinarity</a:t>
            </a:r>
            <a:r>
              <a:rPr lang="it-IT" altLang="it-IT" sz="1900" dirty="0">
                <a:latin typeface="+mj-lt"/>
              </a:rPr>
              <a:t> </a:t>
            </a:r>
            <a:endParaRPr lang="it-IT" altLang="it-IT" sz="1900" dirty="0" smtClean="0">
              <a:latin typeface="+mj-lt"/>
            </a:endParaRPr>
          </a:p>
          <a:p>
            <a:pPr marL="342900" indent="-342900">
              <a:spcBef>
                <a:spcPts val="600"/>
              </a:spcBef>
              <a:buFont typeface="Arial" panose="020B0604020202020204" pitchFamily="34" charset="0"/>
              <a:buChar char="•"/>
            </a:pPr>
            <a:r>
              <a:rPr lang="it-IT" altLang="it-IT" sz="1900" dirty="0" err="1" smtClean="0">
                <a:latin typeface="+mj-lt"/>
              </a:rPr>
              <a:t>Increase</a:t>
            </a:r>
            <a:r>
              <a:rPr lang="it-IT" altLang="it-IT" sz="1900" dirty="0" smtClean="0">
                <a:latin typeface="+mj-lt"/>
              </a:rPr>
              <a:t> the </a:t>
            </a:r>
            <a:r>
              <a:rPr lang="it-IT" altLang="it-IT" sz="1900" dirty="0" err="1" smtClean="0">
                <a:latin typeface="+mj-lt"/>
              </a:rPr>
              <a:t>sharing</a:t>
            </a:r>
            <a:r>
              <a:rPr lang="it-IT" altLang="it-IT" sz="1900" dirty="0" smtClean="0">
                <a:latin typeface="+mj-lt"/>
              </a:rPr>
              <a:t> of </a:t>
            </a:r>
            <a:r>
              <a:rPr lang="it-IT" altLang="it-IT" sz="1900" dirty="0" err="1" smtClean="0">
                <a:latin typeface="+mj-lt"/>
              </a:rPr>
              <a:t>infrastructures</a:t>
            </a:r>
            <a:endParaRPr lang="it-IT" altLang="it-IT" sz="1900" dirty="0" smtClean="0">
              <a:latin typeface="+mj-lt"/>
            </a:endParaRPr>
          </a:p>
          <a:p>
            <a:pPr marL="342900" indent="-342900">
              <a:spcBef>
                <a:spcPts val="600"/>
              </a:spcBef>
              <a:buFont typeface="Arial" panose="020B0604020202020204" pitchFamily="34" charset="0"/>
              <a:buChar char="•"/>
            </a:pPr>
            <a:r>
              <a:rPr lang="it-IT" altLang="it-IT" sz="1900" dirty="0" smtClean="0">
                <a:latin typeface="+mj-lt"/>
                <a:cs typeface="Times New Roman" pitchFamily="18" charset="0"/>
              </a:rPr>
              <a:t>Upgrade </a:t>
            </a:r>
            <a:r>
              <a:rPr lang="it-IT" altLang="it-IT" sz="1900" dirty="0" err="1" smtClean="0">
                <a:latin typeface="+mj-lt"/>
                <a:cs typeface="Times New Roman" pitchFamily="18" charset="0"/>
              </a:rPr>
              <a:t>instrumentation</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adding</a:t>
            </a:r>
            <a:r>
              <a:rPr lang="it-IT" altLang="it-IT" sz="1900" dirty="0" smtClean="0">
                <a:latin typeface="+mj-lt"/>
                <a:cs typeface="Times New Roman" pitchFamily="18" charset="0"/>
              </a:rPr>
              <a:t> new </a:t>
            </a:r>
            <a:r>
              <a:rPr lang="it-IT" altLang="it-IT" sz="1900" dirty="0" err="1" smtClean="0">
                <a:latin typeface="+mj-lt"/>
                <a:cs typeface="Times New Roman" pitchFamily="18" charset="0"/>
              </a:rPr>
              <a:t>sensors</a:t>
            </a:r>
            <a:r>
              <a:rPr lang="it-IT" altLang="it-IT" sz="1900" dirty="0" smtClean="0">
                <a:latin typeface="+mj-lt"/>
                <a:cs typeface="Times New Roman" pitchFamily="18" charset="0"/>
              </a:rPr>
              <a:t> (new </a:t>
            </a:r>
            <a:r>
              <a:rPr lang="it-IT" altLang="it-IT" sz="1900" dirty="0" err="1" smtClean="0">
                <a:latin typeface="+mj-lt"/>
                <a:cs typeface="Times New Roman" pitchFamily="18" charset="0"/>
              </a:rPr>
              <a:t>parameters</a:t>
            </a:r>
            <a:r>
              <a:rPr lang="it-IT" altLang="it-IT" sz="1900" dirty="0" smtClean="0">
                <a:latin typeface="+mj-lt"/>
                <a:cs typeface="Times New Roman" pitchFamily="18" charset="0"/>
              </a:rPr>
              <a:t>, more </a:t>
            </a:r>
            <a:r>
              <a:rPr lang="it-IT" altLang="it-IT" sz="1900" dirty="0" err="1" smtClean="0">
                <a:latin typeface="+mj-lt"/>
                <a:cs typeface="Times New Roman" pitchFamily="18" charset="0"/>
              </a:rPr>
              <a:t>performing</a:t>
            </a:r>
            <a:r>
              <a:rPr lang="it-IT" altLang="it-IT" sz="1900" dirty="0" smtClean="0">
                <a:latin typeface="+mj-lt"/>
                <a:cs typeface="Times New Roman" pitchFamily="18" charset="0"/>
              </a:rPr>
              <a:t>)</a:t>
            </a:r>
            <a:endParaRPr lang="it-IT" altLang="it-IT" sz="1900" dirty="0">
              <a:latin typeface="+mj-lt"/>
              <a:cs typeface="Times New Roman" pitchFamily="18" charset="0"/>
            </a:endParaRPr>
          </a:p>
          <a:p>
            <a:pPr marL="342900" indent="-342900">
              <a:spcBef>
                <a:spcPts val="600"/>
              </a:spcBef>
              <a:buFont typeface="Arial" panose="020B0604020202020204" pitchFamily="34" charset="0"/>
              <a:buChar char="•"/>
            </a:pPr>
            <a:r>
              <a:rPr lang="it-IT" altLang="it-IT" sz="1900" dirty="0" err="1">
                <a:latin typeface="+mj-lt"/>
              </a:rPr>
              <a:t>Promote</a:t>
            </a:r>
            <a:r>
              <a:rPr lang="it-IT" altLang="it-IT" sz="1900" dirty="0">
                <a:latin typeface="+mj-lt"/>
              </a:rPr>
              <a:t> an </a:t>
            </a:r>
            <a:r>
              <a:rPr lang="it-IT" altLang="it-IT" sz="1900" dirty="0" err="1" smtClean="0">
                <a:latin typeface="+mj-lt"/>
              </a:rPr>
              <a:t>integrated</a:t>
            </a:r>
            <a:r>
              <a:rPr lang="it-IT" altLang="it-IT" sz="1900" dirty="0" smtClean="0">
                <a:latin typeface="+mj-lt"/>
              </a:rPr>
              <a:t> </a:t>
            </a:r>
            <a:r>
              <a:rPr lang="it-IT" altLang="it-IT" sz="1900" dirty="0" err="1" smtClean="0">
                <a:latin typeface="+mj-lt"/>
              </a:rPr>
              <a:t>approach</a:t>
            </a:r>
            <a:r>
              <a:rPr lang="it-IT" altLang="it-IT" sz="1900" dirty="0" smtClean="0">
                <a:latin typeface="+mj-lt"/>
              </a:rPr>
              <a:t> </a:t>
            </a:r>
            <a:r>
              <a:rPr lang="it-IT" altLang="it-IT" sz="1900" dirty="0" err="1" smtClean="0">
                <a:latin typeface="+mj-lt"/>
              </a:rPr>
              <a:t>c</a:t>
            </a:r>
            <a:r>
              <a:rPr lang="it-IT" altLang="it-IT" sz="1900" dirty="0" err="1" smtClean="0">
                <a:latin typeface="+mj-lt"/>
                <a:cs typeface="Times New Roman" pitchFamily="18" charset="0"/>
              </a:rPr>
              <a:t>ombining</a:t>
            </a:r>
            <a:r>
              <a:rPr lang="it-IT" altLang="it-IT" sz="1900" dirty="0" smtClean="0">
                <a:latin typeface="+mj-lt"/>
                <a:cs typeface="Times New Roman" pitchFamily="18" charset="0"/>
              </a:rPr>
              <a:t>  </a:t>
            </a:r>
            <a:r>
              <a:rPr lang="it-IT" altLang="it-IT" sz="1900" dirty="0" err="1">
                <a:latin typeface="+mj-lt"/>
                <a:cs typeface="Times New Roman" pitchFamily="18" charset="0"/>
              </a:rPr>
              <a:t>modelling</a:t>
            </a:r>
            <a:r>
              <a:rPr lang="it-IT" altLang="it-IT" sz="1900" dirty="0">
                <a:latin typeface="+mj-lt"/>
                <a:cs typeface="Times New Roman" pitchFamily="18" charset="0"/>
              </a:rPr>
              <a:t> </a:t>
            </a:r>
            <a:r>
              <a:rPr lang="it-IT" altLang="it-IT" sz="1900" dirty="0" smtClean="0">
                <a:latin typeface="+mj-lt"/>
                <a:cs typeface="Times New Roman" pitchFamily="18" charset="0"/>
              </a:rPr>
              <a:t>and data </a:t>
            </a:r>
            <a:r>
              <a:rPr lang="it-IT" altLang="it-IT" sz="1900" dirty="0" err="1" smtClean="0">
                <a:latin typeface="+mj-lt"/>
                <a:cs typeface="Times New Roman" pitchFamily="18" charset="0"/>
              </a:rPr>
              <a:t>acquisition</a:t>
            </a:r>
            <a:r>
              <a:rPr lang="it-IT" altLang="it-IT" sz="1900" dirty="0" smtClean="0">
                <a:latin typeface="+mj-lt"/>
                <a:cs typeface="Times New Roman" pitchFamily="18" charset="0"/>
              </a:rPr>
              <a:t> via </a:t>
            </a:r>
            <a:r>
              <a:rPr lang="it-IT" altLang="it-IT" sz="1900" dirty="0" err="1" smtClean="0">
                <a:latin typeface="+mj-lt"/>
                <a:cs typeface="Times New Roman" pitchFamily="18" charset="0"/>
              </a:rPr>
              <a:t>oceanographic</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cruises</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autonomous</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stations</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fixed</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drifting</a:t>
            </a:r>
            <a:r>
              <a:rPr lang="it-IT" altLang="it-IT" sz="1900" dirty="0" smtClean="0">
                <a:latin typeface="+mj-lt"/>
                <a:cs typeface="Times New Roman" pitchFamily="18" charset="0"/>
              </a:rPr>
              <a:t>, USV) and satellite </a:t>
            </a:r>
            <a:r>
              <a:rPr lang="it-IT" altLang="it-IT" sz="1900" dirty="0" err="1" smtClean="0">
                <a:latin typeface="+mj-lt"/>
                <a:cs typeface="Times New Roman" pitchFamily="18" charset="0"/>
              </a:rPr>
              <a:t>observations</a:t>
            </a:r>
            <a:endParaRPr lang="it-IT" altLang="it-IT" sz="1900" dirty="0" smtClean="0">
              <a:latin typeface="+mj-lt"/>
              <a:cs typeface="Times New Roman" pitchFamily="18" charset="0"/>
            </a:endParaRPr>
          </a:p>
          <a:p>
            <a:pPr marL="342900" indent="-342900">
              <a:spcBef>
                <a:spcPts val="600"/>
              </a:spcBef>
              <a:buFont typeface="Arial" panose="020B0604020202020204" pitchFamily="34" charset="0"/>
              <a:buChar char="•"/>
            </a:pPr>
            <a:r>
              <a:rPr lang="it-IT" altLang="it-IT" sz="1900" dirty="0" err="1" smtClean="0">
                <a:latin typeface="+mj-lt"/>
                <a:cs typeface="Times New Roman" pitchFamily="18" charset="0"/>
              </a:rPr>
              <a:t>Developping</a:t>
            </a:r>
            <a:r>
              <a:rPr lang="it-IT" altLang="it-IT" sz="1900" dirty="0" smtClean="0">
                <a:latin typeface="+mj-lt"/>
                <a:cs typeface="Times New Roman" pitchFamily="18" charset="0"/>
              </a:rPr>
              <a:t> a new generation of small modular </a:t>
            </a:r>
            <a:r>
              <a:rPr lang="it-IT" altLang="it-IT" sz="1900" dirty="0" err="1" smtClean="0">
                <a:latin typeface="+mj-lt"/>
                <a:cs typeface="Times New Roman" pitchFamily="18" charset="0"/>
              </a:rPr>
              <a:t>aerial</a:t>
            </a:r>
            <a:r>
              <a:rPr lang="it-IT" altLang="it-IT" sz="1900" dirty="0" smtClean="0">
                <a:latin typeface="+mj-lt"/>
                <a:cs typeface="Times New Roman" pitchFamily="18" charset="0"/>
              </a:rPr>
              <a:t> and marine </a:t>
            </a:r>
            <a:r>
              <a:rPr lang="it-IT" altLang="it-IT" sz="1900" dirty="0" err="1" smtClean="0">
                <a:latin typeface="+mj-lt"/>
                <a:cs typeface="Times New Roman" pitchFamily="18" charset="0"/>
              </a:rPr>
              <a:t>drones</a:t>
            </a:r>
            <a:r>
              <a:rPr lang="it-IT" altLang="it-IT" sz="1900" dirty="0" smtClean="0">
                <a:latin typeface="+mj-lt"/>
                <a:cs typeface="Times New Roman" pitchFamily="18" charset="0"/>
              </a:rPr>
              <a:t> </a:t>
            </a:r>
            <a:r>
              <a:rPr lang="it-IT" altLang="it-IT" sz="1900" dirty="0" err="1" smtClean="0">
                <a:latin typeface="+mj-lt"/>
                <a:cs typeface="Times New Roman" pitchFamily="18" charset="0"/>
              </a:rPr>
              <a:t>able</a:t>
            </a:r>
            <a:r>
              <a:rPr lang="it-IT" altLang="it-IT" sz="1900" dirty="0" smtClean="0">
                <a:latin typeface="+mj-lt"/>
                <a:cs typeface="Times New Roman" pitchFamily="18" charset="0"/>
              </a:rPr>
              <a:t> to </a:t>
            </a:r>
            <a:r>
              <a:rPr lang="it-IT" altLang="it-IT" sz="1900" dirty="0" err="1" smtClean="0">
                <a:latin typeface="+mj-lt"/>
                <a:cs typeface="Times New Roman" pitchFamily="18" charset="0"/>
              </a:rPr>
              <a:t>collect</a:t>
            </a:r>
            <a:r>
              <a:rPr lang="it-IT" altLang="it-IT" sz="1900" dirty="0" smtClean="0">
                <a:latin typeface="+mj-lt"/>
                <a:cs typeface="Times New Roman" pitchFamily="18" charset="0"/>
              </a:rPr>
              <a:t> data </a:t>
            </a:r>
            <a:r>
              <a:rPr lang="it-IT" altLang="it-IT" sz="1900" dirty="0" err="1" smtClean="0">
                <a:latin typeface="+mj-lt"/>
                <a:cs typeface="Times New Roman" pitchFamily="18" charset="0"/>
              </a:rPr>
              <a:t>simultaneously</a:t>
            </a:r>
            <a:endParaRPr lang="it-IT" altLang="it-IT" sz="1900" dirty="0" smtClean="0">
              <a:latin typeface="+mj-lt"/>
              <a:cs typeface="Times New Roman" pitchFamily="18" charset="0"/>
            </a:endParaRPr>
          </a:p>
          <a:p>
            <a:pPr marL="342900" indent="-342900">
              <a:spcBef>
                <a:spcPts val="600"/>
              </a:spcBef>
              <a:buFont typeface="Arial" panose="020B0604020202020204" pitchFamily="34" charset="0"/>
              <a:buChar char="•"/>
            </a:pPr>
            <a:r>
              <a:rPr lang="it-IT" altLang="it-IT" sz="1900" dirty="0" err="1" smtClean="0">
                <a:latin typeface="+mj-lt"/>
              </a:rPr>
              <a:t>Tighten</a:t>
            </a:r>
            <a:r>
              <a:rPr lang="it-IT" altLang="it-IT" sz="1900" dirty="0" smtClean="0">
                <a:latin typeface="+mj-lt"/>
              </a:rPr>
              <a:t> a strong </a:t>
            </a:r>
            <a:r>
              <a:rPr lang="it-IT" altLang="it-IT" sz="1900" dirty="0">
                <a:latin typeface="+mj-lt"/>
              </a:rPr>
              <a:t>link </a:t>
            </a:r>
            <a:r>
              <a:rPr lang="it-IT" altLang="it-IT" sz="1900" dirty="0" err="1">
                <a:latin typeface="+mj-lt"/>
              </a:rPr>
              <a:t>between</a:t>
            </a:r>
            <a:r>
              <a:rPr lang="it-IT" altLang="it-IT" sz="1900" dirty="0">
                <a:latin typeface="+mj-lt"/>
              </a:rPr>
              <a:t> </a:t>
            </a:r>
            <a:r>
              <a:rPr lang="it-IT" altLang="it-IT" sz="1900" dirty="0" err="1">
                <a:latin typeface="+mj-lt"/>
              </a:rPr>
              <a:t>Research</a:t>
            </a:r>
            <a:r>
              <a:rPr lang="it-IT" altLang="it-IT" sz="1900" dirty="0">
                <a:latin typeface="+mj-lt"/>
              </a:rPr>
              <a:t>, </a:t>
            </a:r>
            <a:r>
              <a:rPr lang="it-IT" altLang="it-IT" sz="1900" dirty="0" err="1">
                <a:latin typeface="+mj-lt"/>
              </a:rPr>
              <a:t>Innovation</a:t>
            </a:r>
            <a:r>
              <a:rPr lang="it-IT" altLang="it-IT" sz="1900" dirty="0">
                <a:latin typeface="+mj-lt"/>
              </a:rPr>
              <a:t>, </a:t>
            </a:r>
            <a:r>
              <a:rPr lang="it-IT" altLang="it-IT" sz="1900" dirty="0" err="1">
                <a:latin typeface="+mj-lt"/>
              </a:rPr>
              <a:t>Industry</a:t>
            </a:r>
            <a:r>
              <a:rPr lang="it-IT" altLang="it-IT" sz="1900" dirty="0">
                <a:latin typeface="+mj-lt"/>
              </a:rPr>
              <a:t> and SME</a:t>
            </a:r>
          </a:p>
          <a:p>
            <a:pPr marL="342900" indent="-342900">
              <a:spcBef>
                <a:spcPts val="600"/>
              </a:spcBef>
              <a:buFont typeface="Arial" panose="020B0604020202020204" pitchFamily="34" charset="0"/>
              <a:buChar char="•"/>
            </a:pPr>
            <a:r>
              <a:rPr lang="it-IT" altLang="it-IT" sz="1900" dirty="0" err="1" smtClean="0">
                <a:latin typeface="+mj-lt"/>
              </a:rPr>
              <a:t>Make</a:t>
            </a:r>
            <a:r>
              <a:rPr lang="it-IT" altLang="it-IT" sz="1900" dirty="0" smtClean="0">
                <a:latin typeface="+mj-lt"/>
              </a:rPr>
              <a:t> </a:t>
            </a:r>
            <a:r>
              <a:rPr lang="it-IT" altLang="it-IT" sz="1900" dirty="0" err="1" smtClean="0">
                <a:latin typeface="+mj-lt"/>
              </a:rPr>
              <a:t>constant</a:t>
            </a:r>
            <a:r>
              <a:rPr lang="it-IT" altLang="it-IT" sz="1900" dirty="0" smtClean="0">
                <a:latin typeface="+mj-lt"/>
              </a:rPr>
              <a:t>  the flow of funds (time </a:t>
            </a:r>
            <a:r>
              <a:rPr lang="it-IT" altLang="it-IT" sz="1900" dirty="0" err="1" smtClean="0">
                <a:latin typeface="+mj-lt"/>
              </a:rPr>
              <a:t>series</a:t>
            </a:r>
            <a:r>
              <a:rPr lang="it-IT" altLang="it-IT" sz="1900" dirty="0" smtClean="0">
                <a:latin typeface="+mj-lt"/>
              </a:rPr>
              <a:t> are </a:t>
            </a:r>
            <a:r>
              <a:rPr lang="it-IT" altLang="it-IT" sz="1900" dirty="0" err="1" smtClean="0">
                <a:latin typeface="+mj-lt"/>
              </a:rPr>
              <a:t>continuosly</a:t>
            </a:r>
            <a:r>
              <a:rPr lang="it-IT" altLang="it-IT" sz="1900" dirty="0" smtClean="0">
                <a:latin typeface="+mj-lt"/>
              </a:rPr>
              <a:t> </a:t>
            </a:r>
            <a:r>
              <a:rPr lang="it-IT" altLang="it-IT" sz="1900" dirty="0" err="1" smtClean="0">
                <a:latin typeface="+mj-lt"/>
              </a:rPr>
              <a:t>at</a:t>
            </a:r>
            <a:r>
              <a:rPr lang="it-IT" altLang="it-IT" sz="1900" dirty="0" smtClean="0">
                <a:latin typeface="+mj-lt"/>
              </a:rPr>
              <a:t> </a:t>
            </a:r>
            <a:r>
              <a:rPr lang="it-IT" altLang="it-IT" sz="1900" dirty="0" err="1" smtClean="0">
                <a:latin typeface="+mj-lt"/>
              </a:rPr>
              <a:t>risk</a:t>
            </a:r>
            <a:r>
              <a:rPr lang="it-IT" altLang="it-IT" sz="1900" dirty="0" smtClean="0">
                <a:latin typeface="+mj-lt"/>
              </a:rPr>
              <a:t> of </a:t>
            </a:r>
            <a:r>
              <a:rPr lang="it-IT" altLang="it-IT" sz="1900" dirty="0" err="1" smtClean="0">
                <a:latin typeface="+mj-lt"/>
              </a:rPr>
              <a:t>interuption</a:t>
            </a:r>
            <a:r>
              <a:rPr lang="it-IT" altLang="it-IT" sz="1900" dirty="0" smtClean="0">
                <a:latin typeface="+mj-lt"/>
              </a:rPr>
              <a:t>)</a:t>
            </a:r>
            <a:endParaRPr lang="it-IT" altLang="it-IT" sz="1900" dirty="0">
              <a:latin typeface="+mj-lt"/>
            </a:endParaRP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332656"/>
            <a:ext cx="808163"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p:cNvPicPr>
            <a:picLocks noChangeAspect="1"/>
          </p:cNvPicPr>
          <p:nvPr/>
        </p:nvPicPr>
        <p:blipFill rotWithShape="1">
          <a:blip r:embed="rId4" cstate="print">
            <a:extLst>
              <a:ext uri="{28A0092B-C50C-407E-A947-70E740481C1C}">
                <a14:useLocalDpi xmlns:a14="http://schemas.microsoft.com/office/drawing/2010/main" val="0"/>
              </a:ext>
            </a:extLst>
          </a:blip>
          <a:srcRect l="12142" t="7632" r="7192" b="40344"/>
          <a:stretch/>
        </p:blipFill>
        <p:spPr>
          <a:xfrm>
            <a:off x="5796136" y="30910"/>
            <a:ext cx="3312368" cy="1418837"/>
          </a:xfrm>
          <a:prstGeom prst="rect">
            <a:avLst/>
          </a:prstGeom>
        </p:spPr>
      </p:pic>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Tree>
    <p:extLst>
      <p:ext uri="{BB962C8B-B14F-4D97-AF65-F5344CB8AC3E}">
        <p14:creationId xmlns:p14="http://schemas.microsoft.com/office/powerpoint/2010/main" val="24373190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1" descr="C:\Users\Leo\Desktop\ARTICO\Missione Ny-Alesund_2010\Foto Ny-Alesund_2010\Foto Paolo da Ceccato\_PLA95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980728"/>
            <a:ext cx="9036496" cy="5849824"/>
          </a:xfrm>
          <a:prstGeom prst="rect">
            <a:avLst/>
          </a:prstGeom>
          <a:noFill/>
          <a:extLst>
            <a:ext uri="{909E8E84-426E-40DD-AFC4-6F175D3DCCD1}">
              <a14:hiddenFill xmlns:a14="http://schemas.microsoft.com/office/drawing/2010/main">
                <a:solidFill>
                  <a:srgbClr val="FFFFFF"/>
                </a:solidFill>
              </a14:hiddenFill>
            </a:ext>
          </a:extLst>
        </p:spPr>
      </p:pic>
      <p:sp>
        <p:nvSpPr>
          <p:cNvPr id="45058" name="CasellaDiTesto 1"/>
          <p:cNvSpPr txBox="1">
            <a:spLocks noChangeArrowheads="1"/>
          </p:cNvSpPr>
          <p:nvPr/>
        </p:nvSpPr>
        <p:spPr bwMode="auto">
          <a:xfrm>
            <a:off x="358202" y="3801814"/>
            <a:ext cx="8390262" cy="923330"/>
          </a:xfrm>
          <a:prstGeom prst="rect">
            <a:avLst/>
          </a:prstGeom>
          <a:noFill/>
          <a:ln w="9525">
            <a:noFill/>
            <a:miter lim="800000"/>
            <a:headEnd/>
            <a:tailEnd/>
          </a:ln>
        </p:spPr>
        <p:txBody>
          <a:bodyPr wrap="square">
            <a:spAutoFit/>
          </a:bodyPr>
          <a:lstStyle/>
          <a:p>
            <a:r>
              <a:rPr lang="it-IT" sz="5400" dirty="0" err="1" smtClean="0">
                <a:solidFill>
                  <a:srgbClr val="F4FAFA"/>
                </a:solidFill>
                <a:latin typeface="Calibri" panose="020F0502020204030204" pitchFamily="34" charset="0"/>
              </a:rPr>
              <a:t>Thanks</a:t>
            </a:r>
            <a:r>
              <a:rPr lang="it-IT" sz="5400" dirty="0" smtClean="0">
                <a:solidFill>
                  <a:srgbClr val="F4FAFA"/>
                </a:solidFill>
                <a:latin typeface="Calibri" panose="020F0502020204030204" pitchFamily="34" charset="0"/>
              </a:rPr>
              <a:t> for </a:t>
            </a:r>
            <a:r>
              <a:rPr lang="it-IT" sz="5400" dirty="0" err="1" smtClean="0">
                <a:solidFill>
                  <a:srgbClr val="F4FAFA"/>
                </a:solidFill>
                <a:latin typeface="Calibri" panose="020F0502020204030204" pitchFamily="34" charset="0"/>
              </a:rPr>
              <a:t>your</a:t>
            </a:r>
            <a:r>
              <a:rPr lang="it-IT" sz="5400" dirty="0" smtClean="0">
                <a:solidFill>
                  <a:srgbClr val="F4FAFA"/>
                </a:solidFill>
                <a:latin typeface="Calibri" panose="020F0502020204030204" pitchFamily="34" charset="0"/>
              </a:rPr>
              <a:t> </a:t>
            </a:r>
            <a:r>
              <a:rPr lang="it-IT" sz="5400" dirty="0" err="1" smtClean="0">
                <a:solidFill>
                  <a:srgbClr val="F4FAFA"/>
                </a:solidFill>
                <a:latin typeface="Calibri" panose="020F0502020204030204" pitchFamily="34" charset="0"/>
              </a:rPr>
              <a:t>attention</a:t>
            </a:r>
            <a:endParaRPr lang="it-IT" sz="5400" dirty="0" smtClean="0">
              <a:solidFill>
                <a:srgbClr val="F4FAFA"/>
              </a:solidFill>
              <a:latin typeface="Calibri" panose="020F0502020204030204" pitchFamily="34" charset="0"/>
            </a:endParaRPr>
          </a:p>
        </p:txBody>
      </p:sp>
      <p:sp>
        <p:nvSpPr>
          <p:cNvPr id="6" name="CasellaDiTesto 1"/>
          <p:cNvSpPr txBox="1">
            <a:spLocks noChangeArrowheads="1"/>
          </p:cNvSpPr>
          <p:nvPr/>
        </p:nvSpPr>
        <p:spPr bwMode="auto">
          <a:xfrm>
            <a:off x="6012160" y="6474822"/>
            <a:ext cx="3073277" cy="338554"/>
          </a:xfrm>
          <a:prstGeom prst="rect">
            <a:avLst/>
          </a:prstGeom>
          <a:noFill/>
          <a:ln w="9525">
            <a:noFill/>
            <a:miter lim="800000"/>
            <a:headEnd/>
            <a:tailEnd/>
          </a:ln>
        </p:spPr>
        <p:txBody>
          <a:bodyPr wrap="none">
            <a:spAutoFit/>
          </a:bodyPr>
          <a:lstStyle/>
          <a:p>
            <a:r>
              <a:rPr lang="it-IT" sz="1600" i="1" dirty="0" smtClean="0">
                <a:latin typeface="Calibri" panose="020F0502020204030204" pitchFamily="34" charset="0"/>
              </a:rPr>
              <a:t>photo by </a:t>
            </a:r>
            <a:r>
              <a:rPr lang="it-IT" sz="1600" i="1" dirty="0" err="1" smtClean="0">
                <a:latin typeface="Calibri" panose="020F0502020204030204" pitchFamily="34" charset="0"/>
              </a:rPr>
              <a:t>courtesy</a:t>
            </a:r>
            <a:r>
              <a:rPr lang="it-IT" sz="1600" i="1" dirty="0" smtClean="0">
                <a:latin typeface="Calibri" panose="020F0502020204030204" pitchFamily="34" charset="0"/>
              </a:rPr>
              <a:t> of Stefano </a:t>
            </a:r>
            <a:r>
              <a:rPr lang="it-IT" sz="1600" i="1" dirty="0" err="1">
                <a:latin typeface="Calibri" panose="020F0502020204030204" pitchFamily="34" charset="0"/>
              </a:rPr>
              <a:t>A</a:t>
            </a:r>
            <a:r>
              <a:rPr lang="it-IT" sz="1600" i="1" dirty="0" err="1" smtClean="0">
                <a:latin typeface="Calibri" panose="020F0502020204030204" pitchFamily="34" charset="0"/>
              </a:rPr>
              <a:t>liani</a:t>
            </a:r>
            <a:endParaRPr lang="it-IT" sz="1600" i="1" dirty="0">
              <a:latin typeface="Calibri" panose="020F0502020204030204" pitchFamily="34" charset="0"/>
            </a:endParaRPr>
          </a:p>
        </p:txBody>
      </p:sp>
      <p:pic>
        <p:nvPicPr>
          <p:cNvPr id="11269" name="Picture 5" descr="Risultati immagini per project arca"/>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315" y="44624"/>
            <a:ext cx="1800199" cy="936104"/>
          </a:xfrm>
          <a:prstGeom prst="rect">
            <a:avLst/>
          </a:prstGeom>
          <a:solidFill>
            <a:schemeClr val="bg1"/>
          </a:solidFill>
        </p:spPr>
      </p:pic>
      <p:pic>
        <p:nvPicPr>
          <p:cNvPr id="12" name="Picture 3"/>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8315" y="967954"/>
            <a:ext cx="715915" cy="71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1907704" y="44624"/>
            <a:ext cx="7236296" cy="923330"/>
          </a:xfrm>
          <a:prstGeom prst="rect">
            <a:avLst/>
          </a:prstGeom>
        </p:spPr>
        <p:txBody>
          <a:bodyPr wrap="square">
            <a:spAutoFit/>
          </a:bodyPr>
          <a:lstStyle/>
          <a:p>
            <a:r>
              <a:rPr lang="it-IT" dirty="0" err="1" smtClean="0">
                <a:latin typeface="Calibri" panose="020F0502020204030204" pitchFamily="34" charset="0"/>
              </a:rPr>
              <a:t>Credits</a:t>
            </a:r>
            <a:r>
              <a:rPr lang="it-IT" dirty="0">
                <a:latin typeface="Calibri" panose="020F0502020204030204" pitchFamily="34" charset="0"/>
              </a:rPr>
              <a:t>: </a:t>
            </a:r>
            <a:r>
              <a:rPr lang="en-US" dirty="0">
                <a:latin typeface="Calibri" panose="020F0502020204030204" pitchFamily="34" charset="0"/>
              </a:rPr>
              <a:t>CNR-DTA</a:t>
            </a:r>
            <a:r>
              <a:rPr lang="it-IT" dirty="0">
                <a:latin typeface="Calibri" panose="020F0502020204030204" pitchFamily="34" charset="0"/>
              </a:rPr>
              <a:t>,</a:t>
            </a:r>
            <a:r>
              <a:rPr lang="en-US" dirty="0">
                <a:latin typeface="Calibri" panose="020F0502020204030204" pitchFamily="34" charset="0"/>
              </a:rPr>
              <a:t> CNR Arctic Base </a:t>
            </a:r>
            <a:r>
              <a:rPr lang="en-US" dirty="0" err="1">
                <a:latin typeface="Calibri" panose="020F0502020204030204" pitchFamily="34" charset="0"/>
              </a:rPr>
              <a:t>Dirigibile</a:t>
            </a:r>
            <a:r>
              <a:rPr lang="en-US" dirty="0">
                <a:latin typeface="Calibri" panose="020F0502020204030204" pitchFamily="34" charset="0"/>
              </a:rPr>
              <a:t> Italia, Kings Bay Co., </a:t>
            </a:r>
            <a:r>
              <a:rPr lang="it-IT" dirty="0" err="1">
                <a:latin typeface="Calibri" panose="020F0502020204030204" pitchFamily="34" charset="0"/>
              </a:rPr>
              <a:t>projects</a:t>
            </a:r>
            <a:r>
              <a:rPr lang="it-IT" dirty="0">
                <a:latin typeface="Calibri" panose="020F0502020204030204" pitchFamily="34" charset="0"/>
              </a:rPr>
              <a:t> </a:t>
            </a:r>
            <a:r>
              <a:rPr lang="it-IT" dirty="0" err="1">
                <a:latin typeface="Calibri" panose="020F0502020204030204" pitchFamily="34" charset="0"/>
              </a:rPr>
              <a:t>Snow</a:t>
            </a:r>
            <a:r>
              <a:rPr lang="it-IT" dirty="0">
                <a:latin typeface="Calibri" panose="020F0502020204030204" pitchFamily="34" charset="0"/>
              </a:rPr>
              <a:t>, ARCA, </a:t>
            </a:r>
            <a:r>
              <a:rPr lang="it-IT" dirty="0" err="1">
                <a:latin typeface="Calibri" panose="020F0502020204030204" pitchFamily="34" charset="0"/>
              </a:rPr>
              <a:t>Hermione</a:t>
            </a:r>
            <a:r>
              <a:rPr lang="it-IT" dirty="0">
                <a:latin typeface="Calibri" panose="020F0502020204030204" pitchFamily="34" charset="0"/>
              </a:rPr>
              <a:t>, Eurofleets2–</a:t>
            </a:r>
            <a:r>
              <a:rPr lang="it-IT" dirty="0" err="1">
                <a:latin typeface="Calibri" panose="020F0502020204030204" pitchFamily="34" charset="0"/>
              </a:rPr>
              <a:t>Prepared</a:t>
            </a:r>
            <a:r>
              <a:rPr lang="it-IT" dirty="0">
                <a:latin typeface="Calibri" panose="020F0502020204030204" pitchFamily="34" charset="0"/>
              </a:rPr>
              <a:t> &amp; </a:t>
            </a:r>
            <a:r>
              <a:rPr lang="it-IT" dirty="0" err="1">
                <a:latin typeface="Calibri" panose="020F0502020204030204" pitchFamily="34" charset="0"/>
              </a:rPr>
              <a:t>Burster</a:t>
            </a:r>
            <a:r>
              <a:rPr lang="it-IT" dirty="0">
                <a:latin typeface="Calibri" panose="020F0502020204030204" pitchFamily="34" charset="0"/>
              </a:rPr>
              <a:t>, PNRA-</a:t>
            </a:r>
            <a:r>
              <a:rPr lang="it-IT" dirty="0" err="1">
                <a:latin typeface="Calibri" panose="020F0502020204030204" pitchFamily="34" charset="0"/>
              </a:rPr>
              <a:t>Defrost</a:t>
            </a:r>
            <a:r>
              <a:rPr lang="it-IT" dirty="0">
                <a:latin typeface="Calibri" panose="020F0502020204030204" pitchFamily="34" charset="0"/>
              </a:rPr>
              <a:t>, PRIN 2007 &amp; 2009, </a:t>
            </a:r>
            <a:r>
              <a:rPr lang="it-IT" dirty="0" err="1">
                <a:latin typeface="Calibri" panose="020F0502020204030204" pitchFamily="34" charset="0"/>
              </a:rPr>
              <a:t>bilateral</a:t>
            </a:r>
            <a:r>
              <a:rPr lang="it-IT" dirty="0">
                <a:latin typeface="Calibri" panose="020F0502020204030204" pitchFamily="34" charset="0"/>
              </a:rPr>
              <a:t> </a:t>
            </a:r>
            <a:r>
              <a:rPr lang="it-IT" dirty="0" err="1">
                <a:latin typeface="Calibri" panose="020F0502020204030204" pitchFamily="34" charset="0"/>
              </a:rPr>
              <a:t>Italy</a:t>
            </a:r>
            <a:r>
              <a:rPr lang="it-IT" dirty="0">
                <a:latin typeface="Calibri" panose="020F0502020204030204" pitchFamily="34" charset="0"/>
              </a:rPr>
              <a:t>-Korea,  AWI, </a:t>
            </a:r>
            <a:r>
              <a:rPr lang="en-US" dirty="0"/>
              <a:t>Ocean Certain, </a:t>
            </a:r>
            <a:r>
              <a:rPr lang="en-GB" dirty="0"/>
              <a:t>ISMOGLAC</a:t>
            </a:r>
            <a:r>
              <a:rPr lang="en-US" dirty="0"/>
              <a:t> </a:t>
            </a:r>
            <a:r>
              <a:rPr lang="en-US" dirty="0" smtClean="0"/>
              <a:t>...</a:t>
            </a:r>
            <a:endParaRPr lang="it-IT" dirty="0">
              <a:latin typeface="Calibri" panose="020F0502020204030204" pitchFamily="34" charset="0"/>
            </a:endParaRPr>
          </a:p>
        </p:txBody>
      </p:sp>
      <p:sp>
        <p:nvSpPr>
          <p:cNvPr id="4" name="Rettangolo 3"/>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Tree>
    <p:extLst>
      <p:ext uri="{BB962C8B-B14F-4D97-AF65-F5344CB8AC3E}">
        <p14:creationId xmlns:p14="http://schemas.microsoft.com/office/powerpoint/2010/main" val="31146415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uppo 1"/>
          <p:cNvGrpSpPr/>
          <p:nvPr/>
        </p:nvGrpSpPr>
        <p:grpSpPr>
          <a:xfrm>
            <a:off x="-467296" y="-27384"/>
            <a:ext cx="9611296" cy="6858000"/>
            <a:chOff x="-467296" y="-27384"/>
            <a:chExt cx="9611296" cy="685800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296" y="734442"/>
              <a:ext cx="9575800" cy="6051550"/>
            </a:xfrm>
            <a:prstGeom prst="rect">
              <a:avLst/>
            </a:prstGeom>
            <a:solidFill>
              <a:schemeClr val="accent6">
                <a:lumMod val="75000"/>
              </a:schemeClr>
            </a:solidFill>
            <a:ln>
              <a:noFill/>
            </a:ln>
          </p:spPr>
        </p:pic>
        <p:sp>
          <p:nvSpPr>
            <p:cNvPr id="15" name="Rettangolo 14"/>
            <p:cNvSpPr/>
            <p:nvPr/>
          </p:nvSpPr>
          <p:spPr>
            <a:xfrm>
              <a:off x="0" y="-27384"/>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16" name="Rettangolo 15"/>
            <p:cNvSpPr/>
            <p:nvPr/>
          </p:nvSpPr>
          <p:spPr>
            <a:xfrm rot="3161677">
              <a:off x="4409578" y="4958405"/>
              <a:ext cx="601204" cy="472364"/>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rot="3161677">
              <a:off x="4193690" y="3868302"/>
              <a:ext cx="204065" cy="236182"/>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3918092" y="3083967"/>
              <a:ext cx="1734028" cy="461665"/>
            </a:xfrm>
            <a:prstGeom prst="rect">
              <a:avLst/>
            </a:prstGeom>
            <a:noFill/>
          </p:spPr>
          <p:txBody>
            <a:bodyPr wrap="square" rtlCol="0">
              <a:spAutoFit/>
            </a:bodyPr>
            <a:lstStyle/>
            <a:p>
              <a:r>
                <a:rPr lang="it-IT" sz="2400" dirty="0">
                  <a:solidFill>
                    <a:srgbClr val="FFFF00"/>
                  </a:solidFill>
                </a:rPr>
                <a:t>Svalbard</a:t>
              </a:r>
            </a:p>
          </p:txBody>
        </p:sp>
        <p:sp>
          <p:nvSpPr>
            <p:cNvPr id="19" name="Rettangolo 18"/>
            <p:cNvSpPr/>
            <p:nvPr/>
          </p:nvSpPr>
          <p:spPr>
            <a:xfrm>
              <a:off x="6084168" y="5460231"/>
              <a:ext cx="1649298" cy="461665"/>
            </a:xfrm>
            <a:prstGeom prst="rect">
              <a:avLst/>
            </a:prstGeom>
          </p:spPr>
          <p:txBody>
            <a:bodyPr wrap="none">
              <a:spAutoFit/>
            </a:bodyPr>
            <a:lstStyle/>
            <a:p>
              <a:r>
                <a:rPr lang="it-IT" sz="2400" dirty="0" smtClean="0">
                  <a:solidFill>
                    <a:srgbClr val="FFFF00"/>
                  </a:solidFill>
                </a:rPr>
                <a:t>Barents Sea</a:t>
              </a:r>
              <a:endParaRPr lang="it-IT" sz="2400" dirty="0">
                <a:solidFill>
                  <a:srgbClr val="FFFF00"/>
                </a:solidFill>
              </a:endParaRPr>
            </a:p>
          </p:txBody>
        </p:sp>
        <p:sp>
          <p:nvSpPr>
            <p:cNvPr id="20" name="Rettangolo 19"/>
            <p:cNvSpPr/>
            <p:nvPr/>
          </p:nvSpPr>
          <p:spPr>
            <a:xfrm rot="19877662">
              <a:off x="342040" y="3715960"/>
              <a:ext cx="1743555" cy="523220"/>
            </a:xfrm>
            <a:prstGeom prst="rect">
              <a:avLst/>
            </a:prstGeom>
            <a:noFill/>
          </p:spPr>
          <p:txBody>
            <a:bodyPr wrap="none" lIns="91440" tIns="45720" rIns="91440" bIns="45720">
              <a:spAutoFit/>
            </a:bodyPr>
            <a:lstStyle/>
            <a:p>
              <a:pPr algn="ctr"/>
              <a:r>
                <a:rPr lang="it-IT" sz="28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Greenland</a:t>
              </a:r>
              <a:endParaRPr lang="it-IT" sz="2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1" name="Rettangolo 20"/>
            <p:cNvSpPr/>
            <p:nvPr/>
          </p:nvSpPr>
          <p:spPr>
            <a:xfrm>
              <a:off x="3315303" y="1817440"/>
              <a:ext cx="1763944" cy="461665"/>
            </a:xfrm>
            <a:prstGeom prst="rect">
              <a:avLst/>
            </a:prstGeom>
          </p:spPr>
          <p:txBody>
            <a:bodyPr wrap="none">
              <a:spAutoFit/>
            </a:bodyPr>
            <a:lstStyle/>
            <a:p>
              <a:r>
                <a:rPr lang="it-IT" sz="2400" dirty="0" err="1" smtClean="0">
                  <a:solidFill>
                    <a:srgbClr val="FFFF00"/>
                  </a:solidFill>
                </a:rPr>
                <a:t>Arctic</a:t>
              </a:r>
              <a:r>
                <a:rPr lang="it-IT" sz="2400" dirty="0" smtClean="0">
                  <a:solidFill>
                    <a:srgbClr val="FFFF00"/>
                  </a:solidFill>
                </a:rPr>
                <a:t> Ocean</a:t>
              </a:r>
              <a:endParaRPr lang="it-IT" sz="2400" dirty="0">
                <a:solidFill>
                  <a:srgbClr val="FFFF00"/>
                </a:solidFill>
              </a:endParaRPr>
            </a:p>
          </p:txBody>
        </p:sp>
        <p:sp>
          <p:nvSpPr>
            <p:cNvPr id="22" name="Rettangolo 21"/>
            <p:cNvSpPr/>
            <p:nvPr/>
          </p:nvSpPr>
          <p:spPr>
            <a:xfrm rot="17071073">
              <a:off x="2026650" y="5206947"/>
              <a:ext cx="2002984" cy="461665"/>
            </a:xfrm>
            <a:prstGeom prst="rect">
              <a:avLst/>
            </a:prstGeom>
          </p:spPr>
          <p:txBody>
            <a:bodyPr wrap="none">
              <a:spAutoFit/>
            </a:bodyPr>
            <a:lstStyle/>
            <a:p>
              <a:r>
                <a:rPr lang="it-IT" sz="2400" dirty="0" smtClean="0">
                  <a:solidFill>
                    <a:srgbClr val="FFFF00"/>
                  </a:solidFill>
                </a:rPr>
                <a:t>Atlantic Ocean</a:t>
              </a:r>
              <a:endParaRPr lang="it-IT" sz="2400" dirty="0">
                <a:solidFill>
                  <a:srgbClr val="FFFF00"/>
                </a:solidFill>
              </a:endParaRPr>
            </a:p>
          </p:txBody>
        </p:sp>
        <p:sp>
          <p:nvSpPr>
            <p:cNvPr id="24" name="CasellaDiTesto 23"/>
            <p:cNvSpPr txBox="1"/>
            <p:nvPr/>
          </p:nvSpPr>
          <p:spPr>
            <a:xfrm>
              <a:off x="2621948" y="3721586"/>
              <a:ext cx="1734028" cy="369332"/>
            </a:xfrm>
            <a:prstGeom prst="rect">
              <a:avLst/>
            </a:prstGeom>
            <a:noFill/>
          </p:spPr>
          <p:txBody>
            <a:bodyPr wrap="square" rtlCol="0">
              <a:spAutoFit/>
            </a:bodyPr>
            <a:lstStyle/>
            <a:p>
              <a:r>
                <a:rPr lang="it-IT" i="1" dirty="0" err="1" smtClean="0">
                  <a:solidFill>
                    <a:srgbClr val="FFFF00"/>
                  </a:solidFill>
                </a:rPr>
                <a:t>Kongsfjorden</a:t>
              </a:r>
              <a:endParaRPr lang="it-IT" i="1" dirty="0">
                <a:solidFill>
                  <a:srgbClr val="FFFF00"/>
                </a:solidFill>
              </a:endParaRPr>
            </a:p>
          </p:txBody>
        </p:sp>
        <p:sp>
          <p:nvSpPr>
            <p:cNvPr id="25" name="CasellaDiTesto 24"/>
            <p:cNvSpPr txBox="1"/>
            <p:nvPr/>
          </p:nvSpPr>
          <p:spPr>
            <a:xfrm rot="17983978">
              <a:off x="4626797" y="4637470"/>
              <a:ext cx="1734028" cy="369332"/>
            </a:xfrm>
            <a:prstGeom prst="rect">
              <a:avLst/>
            </a:prstGeom>
            <a:noFill/>
          </p:spPr>
          <p:txBody>
            <a:bodyPr wrap="square" rtlCol="0">
              <a:spAutoFit/>
            </a:bodyPr>
            <a:lstStyle/>
            <a:p>
              <a:r>
                <a:rPr lang="it-IT" i="1" dirty="0" err="1" smtClean="0">
                  <a:solidFill>
                    <a:srgbClr val="FFFF00"/>
                  </a:solidFill>
                </a:rPr>
                <a:t>Stofjorden</a:t>
              </a:r>
              <a:endParaRPr lang="it-IT" i="1" dirty="0">
                <a:solidFill>
                  <a:srgbClr val="FFFF00"/>
                </a:solidFill>
              </a:endParaRPr>
            </a:p>
          </p:txBody>
        </p:sp>
      </p:grpSp>
      <p:sp>
        <p:nvSpPr>
          <p:cNvPr id="26" name="Rettangolo 25"/>
          <p:cNvSpPr/>
          <p:nvPr/>
        </p:nvSpPr>
        <p:spPr>
          <a:xfrm rot="3538949">
            <a:off x="503131" y="2942352"/>
            <a:ext cx="601204" cy="1329531"/>
          </a:xfrm>
          <a:prstGeom prst="rect">
            <a:avLst/>
          </a:prstGeom>
          <a:solidFill>
            <a:srgbClr val="FFFF00">
              <a:alpha val="28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ctangle 2"/>
          <p:cNvSpPr>
            <a:spLocks noChangeArrowheads="1"/>
          </p:cNvSpPr>
          <p:nvPr/>
        </p:nvSpPr>
        <p:spPr bwMode="auto">
          <a:xfrm>
            <a:off x="323528" y="1412776"/>
            <a:ext cx="8568952" cy="2833725"/>
          </a:xfrm>
          <a:prstGeom prst="rect">
            <a:avLst/>
          </a:prstGeom>
          <a:solidFill>
            <a:schemeClr val="bg1"/>
          </a:solidFill>
          <a:ln w="9525">
            <a:noFill/>
            <a:miter lim="800000"/>
            <a:headEnd/>
            <a:tailEnd/>
          </a:ln>
        </p:spPr>
        <p:txBody>
          <a:bodyPr wrap="square" lIns="90000" tIns="46800" rIns="90000" bIns="46800">
            <a:spAutoFit/>
          </a:bodyPr>
          <a:lstStyle/>
          <a:p>
            <a:endParaRPr lang="en-US" sz="1400" dirty="0" smtClean="0"/>
          </a:p>
          <a:p>
            <a:r>
              <a:rPr lang="en-US" sz="2400" b="1" dirty="0" smtClean="0"/>
              <a:t>Project structure</a:t>
            </a:r>
          </a:p>
          <a:p>
            <a:endParaRPr lang="en-US" sz="2000" dirty="0" smtClean="0"/>
          </a:p>
          <a:p>
            <a:pPr marL="457200" indent="-457200">
              <a:buFont typeface="Wingdings" panose="05000000000000000000" pitchFamily="2" charset="2"/>
              <a:buChar char="q"/>
            </a:pPr>
            <a:r>
              <a:rPr lang="en-US" sz="2000" dirty="0" smtClean="0"/>
              <a:t>WP1 </a:t>
            </a:r>
            <a:r>
              <a:rPr lang="en-US" sz="2000" dirty="0"/>
              <a:t>- The integrated atmosphere-hydrosphere-cryosphere system </a:t>
            </a:r>
          </a:p>
          <a:p>
            <a:pPr marL="457200" indent="-457200">
              <a:buFont typeface="Wingdings" panose="05000000000000000000" pitchFamily="2" charset="2"/>
              <a:buChar char="q"/>
            </a:pPr>
            <a:r>
              <a:rPr lang="en-US" sz="2000" dirty="0" smtClean="0"/>
              <a:t>WP2 </a:t>
            </a:r>
            <a:r>
              <a:rPr lang="en-US" sz="2000" dirty="0"/>
              <a:t>- Evolution and Dynamics of the glacial cap and outlet glaciers in Greenland </a:t>
            </a:r>
          </a:p>
          <a:p>
            <a:pPr marL="457200" indent="-457200">
              <a:buFont typeface="Wingdings" panose="05000000000000000000" pitchFamily="2" charset="2"/>
              <a:buChar char="q"/>
            </a:pPr>
            <a:r>
              <a:rPr lang="en-US" sz="2000" dirty="0" smtClean="0"/>
              <a:t>WP3 </a:t>
            </a:r>
            <a:r>
              <a:rPr lang="en-US" sz="2000" dirty="0"/>
              <a:t>- Reconstruction of extreme meltwater events </a:t>
            </a:r>
          </a:p>
          <a:p>
            <a:pPr marL="457200" indent="-457200">
              <a:buFont typeface="Wingdings" panose="05000000000000000000" pitchFamily="2" charset="2"/>
              <a:buChar char="q"/>
            </a:pPr>
            <a:r>
              <a:rPr lang="en-US" sz="2000" dirty="0"/>
              <a:t>WP4 - Conceptual model and distributed system for the management, use and dissemination of data </a:t>
            </a:r>
          </a:p>
        </p:txBody>
      </p:sp>
      <p:sp>
        <p:nvSpPr>
          <p:cNvPr id="5" name="Rettangolo 4"/>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pic>
        <p:nvPicPr>
          <p:cNvPr id="2339" name="Picture 291"/>
          <p:cNvPicPr>
            <a:picLocks noChangeAspect="1" noChangeArrowheads="1"/>
          </p:cNvPicPr>
          <p:nvPr/>
        </p:nvPicPr>
        <p:blipFill rotWithShape="1">
          <a:blip r:embed="rId3">
            <a:extLst>
              <a:ext uri="{28A0092B-C50C-407E-A947-70E740481C1C}">
                <a14:useLocalDpi xmlns:a14="http://schemas.microsoft.com/office/drawing/2010/main" val="0"/>
              </a:ext>
            </a:extLst>
          </a:blip>
          <a:srcRect b="56454"/>
          <a:stretch/>
        </p:blipFill>
        <p:spPr bwMode="auto">
          <a:xfrm>
            <a:off x="349746" y="151681"/>
            <a:ext cx="5086350" cy="1165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2"/>
          <p:cNvSpPr>
            <a:spLocks noChangeArrowheads="1"/>
          </p:cNvSpPr>
          <p:nvPr/>
        </p:nvSpPr>
        <p:spPr bwMode="auto">
          <a:xfrm>
            <a:off x="312351" y="2270899"/>
            <a:ext cx="8580129" cy="402291"/>
          </a:xfrm>
          <a:prstGeom prst="rect">
            <a:avLst/>
          </a:prstGeom>
          <a:solidFill>
            <a:schemeClr val="tx1">
              <a:alpha val="35000"/>
            </a:schemeClr>
          </a:solidFill>
          <a:ln w="9525">
            <a:noFill/>
            <a:miter lim="800000"/>
            <a:headEnd/>
            <a:tailEnd/>
          </a:ln>
        </p:spPr>
        <p:txBody>
          <a:bodyPr wrap="square" lIns="90000" tIns="46800" rIns="90000" bIns="46800">
            <a:spAutoFit/>
          </a:bodyPr>
          <a:lstStyle/>
          <a:p>
            <a:pPr>
              <a:spcBef>
                <a:spcPts val="600"/>
              </a:spcBef>
            </a:pPr>
            <a:endParaRPr lang="en-US" sz="2000" dirty="0">
              <a:solidFill>
                <a:schemeClr val="bg1"/>
              </a:solidFill>
            </a:endParaRPr>
          </a:p>
        </p:txBody>
      </p:sp>
    </p:spTree>
    <p:extLst>
      <p:ext uri="{BB962C8B-B14F-4D97-AF65-F5344CB8AC3E}">
        <p14:creationId xmlns:p14="http://schemas.microsoft.com/office/powerpoint/2010/main" val="34538559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323528" y="2647359"/>
            <a:ext cx="5400600" cy="3877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600"/>
              </a:spcBef>
            </a:pPr>
            <a:r>
              <a:rPr lang="it-IT" altLang="it-IT" sz="2800" b="1" dirty="0" err="1" smtClean="0">
                <a:latin typeface="+mj-lt"/>
                <a:cs typeface="Times New Roman" pitchFamily="18" charset="0"/>
              </a:rPr>
              <a:t>Fjords</a:t>
            </a:r>
            <a:r>
              <a:rPr lang="en-US" sz="2800" dirty="0" smtClean="0"/>
              <a:t> </a:t>
            </a:r>
          </a:p>
          <a:p>
            <a:pPr>
              <a:spcBef>
                <a:spcPts val="600"/>
              </a:spcBef>
            </a:pPr>
            <a:endParaRPr lang="en-US" sz="2800" dirty="0" smtClean="0"/>
          </a:p>
          <a:p>
            <a:pPr marL="342900" indent="-342900">
              <a:spcBef>
                <a:spcPts val="1200"/>
              </a:spcBef>
              <a:buFont typeface="Wingdings" panose="05000000000000000000" pitchFamily="2" charset="2"/>
              <a:buChar char="ü"/>
            </a:pPr>
            <a:r>
              <a:rPr lang="en-US" sz="2000" dirty="0" smtClean="0"/>
              <a:t>Shape and origin</a:t>
            </a:r>
          </a:p>
          <a:p>
            <a:pPr marL="342900" indent="-342900">
              <a:spcBef>
                <a:spcPts val="1200"/>
              </a:spcBef>
              <a:buFont typeface="Wingdings" panose="05000000000000000000" pitchFamily="2" charset="2"/>
              <a:buChar char="ü"/>
            </a:pPr>
            <a:r>
              <a:rPr lang="it-IT" sz="2000" dirty="0" err="1" smtClean="0"/>
              <a:t>Most</a:t>
            </a:r>
            <a:r>
              <a:rPr lang="it-IT" sz="2000" dirty="0" smtClean="0"/>
              <a:t> </a:t>
            </a:r>
            <a:r>
              <a:rPr lang="it-IT" sz="2000" dirty="0" err="1" smtClean="0"/>
              <a:t>distributed</a:t>
            </a:r>
            <a:r>
              <a:rPr lang="it-IT" sz="2000" dirty="0" smtClean="0"/>
              <a:t> </a:t>
            </a:r>
            <a:r>
              <a:rPr lang="it-IT" sz="2000" dirty="0" err="1" smtClean="0"/>
              <a:t>at</a:t>
            </a:r>
            <a:r>
              <a:rPr lang="it-IT" sz="2000" dirty="0" smtClean="0"/>
              <a:t> high </a:t>
            </a:r>
            <a:r>
              <a:rPr lang="it-IT" sz="2000" dirty="0" err="1" smtClean="0"/>
              <a:t>latitudes</a:t>
            </a:r>
            <a:endParaRPr lang="it-IT" sz="2000" dirty="0"/>
          </a:p>
          <a:p>
            <a:pPr marL="342900" indent="-342900">
              <a:spcBef>
                <a:spcPts val="1200"/>
              </a:spcBef>
              <a:buFont typeface="Wingdings" panose="05000000000000000000" pitchFamily="2" charset="2"/>
              <a:buChar char="ü"/>
            </a:pPr>
            <a:r>
              <a:rPr lang="en-US" sz="2000" dirty="0" smtClean="0"/>
              <a:t>Ampliﬁcation </a:t>
            </a:r>
            <a:r>
              <a:rPr lang="en-US" sz="2000" dirty="0"/>
              <a:t>of the climate change in the Arctic </a:t>
            </a:r>
            <a:r>
              <a:rPr lang="en-US" sz="2000" dirty="0" smtClean="0"/>
              <a:t>Ocean, but fjords even </a:t>
            </a:r>
            <a:r>
              <a:rPr lang="en-US" sz="2000" dirty="0"/>
              <a:t>more </a:t>
            </a:r>
            <a:r>
              <a:rPr lang="en-US" sz="2000" dirty="0" smtClean="0"/>
              <a:t>sensible</a:t>
            </a:r>
          </a:p>
          <a:p>
            <a:pPr marL="342900" indent="-342900">
              <a:spcBef>
                <a:spcPts val="1200"/>
              </a:spcBef>
              <a:buFont typeface="Wingdings" panose="05000000000000000000" pitchFamily="2" charset="2"/>
              <a:buChar char="ü"/>
            </a:pPr>
            <a:r>
              <a:rPr lang="en-US" sz="2000" dirty="0" smtClean="0"/>
              <a:t>Only </a:t>
            </a:r>
            <a:r>
              <a:rPr lang="en-US" sz="2000" dirty="0"/>
              <a:t>0.1% of the world's ocean surface but account for 11% of </a:t>
            </a:r>
            <a:r>
              <a:rPr lang="en-US" sz="2000" dirty="0" smtClean="0"/>
              <a:t>annual OC burial </a:t>
            </a:r>
          </a:p>
          <a:p>
            <a:pPr marL="342900" indent="-342900">
              <a:spcBef>
                <a:spcPts val="600"/>
              </a:spcBef>
              <a:buFont typeface="Wingdings" panose="05000000000000000000" pitchFamily="2" charset="2"/>
              <a:buChar char="ü"/>
            </a:pPr>
            <a:endParaRPr lang="en-US" sz="2000" dirty="0" smtClean="0"/>
          </a:p>
        </p:txBody>
      </p:sp>
      <p:pic>
        <p:nvPicPr>
          <p:cNvPr id="6536" name="Picture 3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6156" y="3140968"/>
            <a:ext cx="3115513" cy="22438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38" name="Picture 394" descr="Risultati immagini per fjords"/>
          <p:cNvPicPr>
            <a:picLocks noChangeAspect="1" noChangeArrowheads="1"/>
          </p:cNvPicPr>
          <p:nvPr/>
        </p:nvPicPr>
        <p:blipFill rotWithShape="1">
          <a:blip r:embed="rId4">
            <a:extLst>
              <a:ext uri="{28A0092B-C50C-407E-A947-70E740481C1C}">
                <a14:useLocalDpi xmlns:a14="http://schemas.microsoft.com/office/drawing/2010/main" val="0"/>
              </a:ext>
            </a:extLst>
          </a:blip>
          <a:srcRect t="14119"/>
          <a:stretch/>
        </p:blipFill>
        <p:spPr bwMode="auto">
          <a:xfrm>
            <a:off x="2843808" y="44624"/>
            <a:ext cx="6264696" cy="3025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5" descr="Risultati immagini per project arca"/>
          <p:cNvPicPr>
            <a:picLocks noChangeAspect="1" noChangeArrowheads="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496" y="44624"/>
            <a:ext cx="1898826" cy="987390"/>
          </a:xfrm>
          <a:prstGeom prst="rect">
            <a:avLst/>
          </a:prstGeom>
          <a:solidFill>
            <a:schemeClr val="bg1"/>
          </a:solidFill>
        </p:spPr>
      </p:pic>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pic>
        <p:nvPicPr>
          <p:cNvPr id="1229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76156" y="5364881"/>
            <a:ext cx="3106737" cy="116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7443133" y="6506747"/>
            <a:ext cx="1639103" cy="338554"/>
          </a:xfrm>
          <a:prstGeom prst="rect">
            <a:avLst/>
          </a:prstGeom>
        </p:spPr>
        <p:txBody>
          <a:bodyPr wrap="none">
            <a:spAutoFit/>
          </a:bodyPr>
          <a:lstStyle/>
          <a:p>
            <a:r>
              <a:rPr lang="en-US" sz="1600" i="1" dirty="0" smtClean="0">
                <a:solidFill>
                  <a:schemeClr val="tx2">
                    <a:lumMod val="40000"/>
                    <a:lumOff val="60000"/>
                  </a:schemeClr>
                </a:solidFill>
              </a:rPr>
              <a:t>Smith et al., 2015</a:t>
            </a:r>
            <a:endParaRPr lang="it-IT" sz="1600" i="1" dirty="0">
              <a:solidFill>
                <a:schemeClr val="tx2">
                  <a:lumMod val="40000"/>
                  <a:lumOff val="60000"/>
                </a:schemeClr>
              </a:solidFill>
            </a:endParaRPr>
          </a:p>
        </p:txBody>
      </p:sp>
    </p:spTree>
    <p:extLst>
      <p:ext uri="{BB962C8B-B14F-4D97-AF65-F5344CB8AC3E}">
        <p14:creationId xmlns:p14="http://schemas.microsoft.com/office/powerpoint/2010/main" val="31092267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4" descr="C:\Users\Leo\Desktop\ARTICO\Missione Ny-Alesund_2010\Foto Ny-Alesund_2010\Foto Paolo da Ceccato\kings bay1.jpg"/>
          <p:cNvPicPr>
            <a:picLocks noChangeAspect="1" noChangeArrowheads="1"/>
          </p:cNvPicPr>
          <p:nvPr/>
        </p:nvPicPr>
        <p:blipFill>
          <a:blip r:embed="rId2">
            <a:extLst>
              <a:ext uri="{28A0092B-C50C-407E-A947-70E740481C1C}">
                <a14:useLocalDpi xmlns:a14="http://schemas.microsoft.com/office/drawing/2010/main" val="0"/>
              </a:ext>
            </a:extLst>
          </a:blip>
          <a:srcRect t="7651" b="7651"/>
          <a:stretch>
            <a:fillRect/>
          </a:stretch>
        </p:blipFill>
        <p:spPr bwMode="auto">
          <a:xfrm>
            <a:off x="76200" y="44624"/>
            <a:ext cx="90678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48987"/>
            <a:ext cx="1872209" cy="2075710"/>
          </a:xfrm>
          <a:prstGeom prst="rect">
            <a:avLst/>
          </a:prstGeom>
        </p:spPr>
      </p:pic>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149080"/>
            <a:ext cx="4073152"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31" name="Rettangolo 30"/>
          <p:cNvSpPr/>
          <p:nvPr/>
        </p:nvSpPr>
        <p:spPr>
          <a:xfrm>
            <a:off x="76200" y="2628982"/>
            <a:ext cx="5359896" cy="1477328"/>
          </a:xfrm>
          <a:prstGeom prst="rect">
            <a:avLst/>
          </a:prstGeom>
        </p:spPr>
        <p:txBody>
          <a:bodyPr wrap="square">
            <a:spAutoFit/>
          </a:bodyPr>
          <a:lstStyle/>
          <a:p>
            <a:pPr>
              <a:spcBef>
                <a:spcPts val="600"/>
              </a:spcBef>
            </a:pPr>
            <a:r>
              <a:rPr lang="it-IT" sz="2000" dirty="0" smtClean="0">
                <a:ea typeface="Verdana" pitchFamily="34" charset="0"/>
                <a:cs typeface="Verdana" pitchFamily="34" charset="0"/>
              </a:rPr>
              <a:t>- NW </a:t>
            </a:r>
            <a:r>
              <a:rPr lang="it-IT" sz="2000" dirty="0" err="1" smtClean="0">
                <a:ea typeface="Verdana" pitchFamily="34" charset="0"/>
                <a:cs typeface="Verdana" pitchFamily="34" charset="0"/>
              </a:rPr>
              <a:t>Spitsbergen</a:t>
            </a:r>
            <a:r>
              <a:rPr lang="it-IT" sz="2000" dirty="0" smtClean="0">
                <a:ea typeface="Verdana" pitchFamily="34" charset="0"/>
                <a:cs typeface="Verdana" pitchFamily="34" charset="0"/>
              </a:rPr>
              <a:t> Island (Svalbard)</a:t>
            </a:r>
          </a:p>
          <a:p>
            <a:pPr>
              <a:spcBef>
                <a:spcPts val="600"/>
              </a:spcBef>
            </a:pPr>
            <a:r>
              <a:rPr lang="en-US" sz="2000" dirty="0" smtClean="0">
                <a:ea typeface="Verdana" pitchFamily="34" charset="0"/>
                <a:cs typeface="Verdana" pitchFamily="34" charset="0"/>
              </a:rPr>
              <a:t>- ca. 20 km long</a:t>
            </a:r>
            <a:r>
              <a:rPr lang="en-US" sz="2000" dirty="0">
                <a:ea typeface="Verdana" pitchFamily="34" charset="0"/>
                <a:cs typeface="Verdana" pitchFamily="34" charset="0"/>
              </a:rPr>
              <a:t>, </a:t>
            </a:r>
            <a:r>
              <a:rPr lang="en-US" sz="2000" dirty="0" smtClean="0">
                <a:ea typeface="Verdana" pitchFamily="34" charset="0"/>
                <a:cs typeface="Verdana" pitchFamily="34" charset="0"/>
              </a:rPr>
              <a:t>4-10 km wide</a:t>
            </a:r>
          </a:p>
          <a:p>
            <a:pPr>
              <a:spcBef>
                <a:spcPts val="600"/>
              </a:spcBef>
            </a:pPr>
            <a:r>
              <a:rPr lang="en-US" sz="2000" dirty="0" smtClean="0"/>
              <a:t>- </a:t>
            </a:r>
            <a:r>
              <a:rPr lang="en-US" sz="2000" dirty="0"/>
              <a:t>outer fjord </a:t>
            </a:r>
            <a:r>
              <a:rPr lang="en-US" sz="2000" dirty="0" smtClean="0"/>
              <a:t> </a:t>
            </a:r>
            <a:r>
              <a:rPr lang="en-US" sz="2000" dirty="0"/>
              <a:t>&gt; 200 m </a:t>
            </a:r>
            <a:r>
              <a:rPr lang="en-US" sz="2000" dirty="0" smtClean="0"/>
              <a:t>deep - sill  - shallower </a:t>
            </a:r>
            <a:r>
              <a:rPr lang="en-US" sz="2000" dirty="0"/>
              <a:t>inner part (&lt; 100 m deep). </a:t>
            </a:r>
            <a:endParaRPr lang="it-IT" sz="2000" dirty="0"/>
          </a:p>
        </p:txBody>
      </p:sp>
      <p:sp>
        <p:nvSpPr>
          <p:cNvPr id="33" name="CasellaDiTesto 32"/>
          <p:cNvSpPr txBox="1"/>
          <p:nvPr/>
        </p:nvSpPr>
        <p:spPr>
          <a:xfrm>
            <a:off x="179512" y="4192838"/>
            <a:ext cx="2016224" cy="523220"/>
          </a:xfrm>
          <a:prstGeom prst="rect">
            <a:avLst/>
          </a:prstGeom>
          <a:noFill/>
        </p:spPr>
        <p:txBody>
          <a:bodyPr wrap="square" rtlCol="0">
            <a:spAutoFit/>
          </a:bodyPr>
          <a:lstStyle/>
          <a:p>
            <a:r>
              <a:rPr lang="en-US" sz="2800" b="1" i="1" dirty="0" err="1">
                <a:solidFill>
                  <a:srgbClr val="FFFF00"/>
                </a:solidFill>
              </a:rPr>
              <a:t>Ny-Ålesund</a:t>
            </a:r>
            <a:endParaRPr lang="it-IT" sz="2800" b="1" i="1" dirty="0">
              <a:solidFill>
                <a:srgbClr val="FFFF00"/>
              </a:solidFill>
              <a:ea typeface="Verdana" panose="020B0604030504040204" pitchFamily="34" charset="0"/>
              <a:cs typeface="Verdana" panose="020B0604030504040204" pitchFamily="34" charset="0"/>
            </a:endParaRPr>
          </a:p>
        </p:txBody>
      </p:sp>
      <p:sp>
        <p:nvSpPr>
          <p:cNvPr id="17" name="Rettangolo 16"/>
          <p:cNvSpPr/>
          <p:nvPr/>
        </p:nvSpPr>
        <p:spPr>
          <a:xfrm>
            <a:off x="4629369" y="248987"/>
            <a:ext cx="2520280" cy="523220"/>
          </a:xfrm>
          <a:prstGeom prst="rect">
            <a:avLst/>
          </a:prstGeom>
        </p:spPr>
        <p:txBody>
          <a:bodyPr wrap="square">
            <a:spAutoFit/>
          </a:bodyPr>
          <a:lstStyle/>
          <a:p>
            <a:pPr>
              <a:spcBef>
                <a:spcPts val="1200"/>
              </a:spcBef>
            </a:pPr>
            <a:r>
              <a:rPr lang="it-IT" sz="2800" b="1" i="1" dirty="0" err="1" smtClean="0">
                <a:solidFill>
                  <a:srgbClr val="FFFF00"/>
                </a:solidFill>
                <a:ea typeface="Verdana" pitchFamily="34" charset="0"/>
                <a:cs typeface="Verdana" pitchFamily="34" charset="0"/>
              </a:rPr>
              <a:t>Kongsfjorden</a:t>
            </a:r>
            <a:endParaRPr lang="it-IT" sz="2800" b="1" i="1" dirty="0" smtClean="0">
              <a:solidFill>
                <a:srgbClr val="FFFF00"/>
              </a:solidFill>
              <a:ea typeface="Verdana" pitchFamily="34" charset="0"/>
              <a:cs typeface="Verdana" pitchFamily="34" charset="0"/>
            </a:endParaRPr>
          </a:p>
        </p:txBody>
      </p:sp>
      <p:sp>
        <p:nvSpPr>
          <p:cNvPr id="18" name="Rettangolo 17"/>
          <p:cNvSpPr/>
          <p:nvPr/>
        </p:nvSpPr>
        <p:spPr>
          <a:xfrm>
            <a:off x="4283968" y="4725144"/>
            <a:ext cx="4684908" cy="2054409"/>
          </a:xfrm>
          <a:prstGeom prst="rect">
            <a:avLst/>
          </a:prstGeom>
        </p:spPr>
        <p:txBody>
          <a:bodyPr wrap="square">
            <a:spAutoFit/>
          </a:bodyPr>
          <a:lstStyle/>
          <a:p>
            <a:pPr>
              <a:spcBef>
                <a:spcPct val="50000"/>
              </a:spcBef>
            </a:pPr>
            <a:r>
              <a:rPr lang="en-US" sz="2000" dirty="0" err="1"/>
              <a:t>Ny-Ålesund</a:t>
            </a:r>
            <a:r>
              <a:rPr lang="en-US" sz="2000" dirty="0"/>
              <a:t> research </a:t>
            </a:r>
            <a:r>
              <a:rPr lang="en-US" sz="2000" dirty="0" err="1"/>
              <a:t>centre</a:t>
            </a:r>
            <a:endParaRPr lang="it-IT" altLang="it-IT" sz="1400" dirty="0">
              <a:cs typeface="Times New Roman" pitchFamily="18" charset="0"/>
            </a:endParaRPr>
          </a:p>
          <a:p>
            <a:pPr marL="342900" indent="-342900">
              <a:spcBef>
                <a:spcPts val="300"/>
              </a:spcBef>
              <a:buFontTx/>
              <a:buChar char="-"/>
            </a:pPr>
            <a:r>
              <a:rPr lang="en-US" sz="2000" dirty="0" smtClean="0"/>
              <a:t>11 research </a:t>
            </a:r>
            <a:r>
              <a:rPr lang="en-US" sz="2000" dirty="0"/>
              <a:t>stations in </a:t>
            </a:r>
            <a:r>
              <a:rPr lang="en-US" sz="2000" dirty="0" err="1" smtClean="0"/>
              <a:t>Ny-Ålesund</a:t>
            </a:r>
            <a:endParaRPr lang="en-US" sz="2000" dirty="0"/>
          </a:p>
          <a:p>
            <a:pPr marL="342900" indent="-342900">
              <a:spcBef>
                <a:spcPts val="300"/>
              </a:spcBef>
              <a:buFontTx/>
              <a:buChar char="-"/>
            </a:pPr>
            <a:r>
              <a:rPr lang="en-US" sz="2000" dirty="0" smtClean="0"/>
              <a:t>research </a:t>
            </a:r>
            <a:r>
              <a:rPr lang="en-US" sz="2000" dirty="0"/>
              <a:t>projects and </a:t>
            </a:r>
            <a:r>
              <a:rPr lang="en-US" sz="2000" dirty="0" smtClean="0"/>
              <a:t>monitoring </a:t>
            </a:r>
            <a:r>
              <a:rPr lang="en-US" sz="2000" dirty="0"/>
              <a:t>activities </a:t>
            </a:r>
            <a:r>
              <a:rPr lang="en-US" sz="2000" dirty="0" smtClean="0"/>
              <a:t>all </a:t>
            </a:r>
            <a:r>
              <a:rPr lang="en-US" sz="2000" dirty="0"/>
              <a:t>year </a:t>
            </a:r>
            <a:r>
              <a:rPr lang="en-US" sz="2000" dirty="0" smtClean="0"/>
              <a:t>round</a:t>
            </a:r>
          </a:p>
          <a:p>
            <a:pPr marL="342900" indent="-342900">
              <a:spcBef>
                <a:spcPts val="300"/>
              </a:spcBef>
              <a:buFontTx/>
              <a:buChar char="-"/>
            </a:pPr>
            <a:r>
              <a:rPr lang="en-US" sz="2000" dirty="0" smtClean="0"/>
              <a:t>coordinated </a:t>
            </a:r>
            <a:r>
              <a:rPr lang="en-US" sz="2000" dirty="0"/>
              <a:t>by </a:t>
            </a:r>
            <a:r>
              <a:rPr lang="en-US" sz="2000" dirty="0" err="1"/>
              <a:t>NySMAC</a:t>
            </a:r>
            <a:r>
              <a:rPr lang="en-US" sz="2000" dirty="0"/>
              <a:t> (</a:t>
            </a:r>
            <a:r>
              <a:rPr lang="en-US" sz="2000" dirty="0" err="1"/>
              <a:t>Ny-Ålesund</a:t>
            </a:r>
            <a:r>
              <a:rPr lang="en-US" sz="2000" dirty="0"/>
              <a:t> Science Manager Committee</a:t>
            </a:r>
            <a:r>
              <a:rPr lang="en-US" sz="2000" dirty="0" smtClean="0"/>
              <a:t>)</a:t>
            </a:r>
            <a:endParaRPr lang="it-IT" sz="2000" dirty="0"/>
          </a:p>
        </p:txBody>
      </p:sp>
      <p:grpSp>
        <p:nvGrpSpPr>
          <p:cNvPr id="3" name="Gruppo 2"/>
          <p:cNvGrpSpPr/>
          <p:nvPr/>
        </p:nvGrpSpPr>
        <p:grpSpPr>
          <a:xfrm>
            <a:off x="5580112" y="2636912"/>
            <a:ext cx="3413035" cy="1979987"/>
            <a:chOff x="5580112" y="2636912"/>
            <a:chExt cx="3413035" cy="1979987"/>
          </a:xfrm>
        </p:grpSpPr>
        <p:pic>
          <p:nvPicPr>
            <p:cNvPr id="12" name="Picture 1"/>
            <p:cNvPicPr>
              <a:picLocks noChangeAspect="1" noChangeArrowheads="1"/>
            </p:cNvPicPr>
            <p:nvPr/>
          </p:nvPicPr>
          <p:blipFill>
            <a:blip r:embed="rId5" cstate="print"/>
            <a:srcRect l="1899" t="51767" r="4749" b="1775"/>
            <a:stretch>
              <a:fillRect/>
            </a:stretch>
          </p:blipFill>
          <p:spPr bwMode="auto">
            <a:xfrm>
              <a:off x="5580112" y="2636912"/>
              <a:ext cx="3413035" cy="1979987"/>
            </a:xfrm>
            <a:prstGeom prst="rect">
              <a:avLst/>
            </a:prstGeom>
            <a:ln w="38100">
              <a:solidFill>
                <a:srgbClr val="FF0000"/>
              </a:solidFill>
            </a:ln>
            <a:effectLst>
              <a:outerShdw blurRad="292100" dist="139700" dir="2700000" algn="tl" rotWithShape="0">
                <a:srgbClr val="333333">
                  <a:alpha val="65000"/>
                </a:srgbClr>
              </a:outerShdw>
            </a:effectLst>
          </p:spPr>
        </p:pic>
        <p:sp>
          <p:nvSpPr>
            <p:cNvPr id="2" name="Ovale 1"/>
            <p:cNvSpPr/>
            <p:nvPr/>
          </p:nvSpPr>
          <p:spPr>
            <a:xfrm>
              <a:off x="7524328" y="3933056"/>
              <a:ext cx="72008" cy="72000"/>
            </a:xfrm>
            <a:prstGeom prst="ellipse">
              <a:avLst/>
            </a:prstGeom>
            <a:solidFill>
              <a:srgbClr val="FF0000"/>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894694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22517"/>
          <a:stretch/>
        </p:blipFill>
        <p:spPr bwMode="auto">
          <a:xfrm>
            <a:off x="49086" y="3868486"/>
            <a:ext cx="5203676" cy="3016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507" t="14679" b="16417"/>
          <a:stretch/>
        </p:blipFill>
        <p:spPr bwMode="auto">
          <a:xfrm>
            <a:off x="5209268" y="44624"/>
            <a:ext cx="2322267"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ttangolo 19"/>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28" name="Rettangolo 27"/>
          <p:cNvSpPr/>
          <p:nvPr/>
        </p:nvSpPr>
        <p:spPr>
          <a:xfrm>
            <a:off x="114146" y="116632"/>
            <a:ext cx="5095122" cy="3593291"/>
          </a:xfrm>
          <a:prstGeom prst="rect">
            <a:avLst/>
          </a:prstGeom>
        </p:spPr>
        <p:txBody>
          <a:bodyPr wrap="square">
            <a:spAutoFit/>
          </a:bodyPr>
          <a:lstStyle/>
          <a:p>
            <a:pPr>
              <a:spcBef>
                <a:spcPct val="50000"/>
              </a:spcBef>
            </a:pPr>
            <a:r>
              <a:rPr lang="it-IT" sz="2000" dirty="0" smtClean="0"/>
              <a:t>Base Dirigibile Italia</a:t>
            </a:r>
            <a:endParaRPr lang="it-IT" altLang="it-IT" sz="2000" dirty="0">
              <a:cs typeface="Times New Roman" pitchFamily="18" charset="0"/>
            </a:endParaRPr>
          </a:p>
          <a:p>
            <a:pPr marL="179388" indent="-179388">
              <a:spcBef>
                <a:spcPts val="300"/>
              </a:spcBef>
              <a:buFontTx/>
              <a:buChar char="-"/>
            </a:pPr>
            <a:r>
              <a:rPr lang="en-US" sz="2000" dirty="0" smtClean="0"/>
              <a:t>Managed by CNR, surface 330 m</a:t>
            </a:r>
            <a:r>
              <a:rPr lang="en-US" sz="2000" baseline="30000" dirty="0" smtClean="0"/>
              <a:t>2</a:t>
            </a:r>
            <a:r>
              <a:rPr lang="en-US" sz="2000" dirty="0" smtClean="0"/>
              <a:t> with offices and labs, up </a:t>
            </a:r>
            <a:r>
              <a:rPr lang="en-US" sz="2000" dirty="0"/>
              <a:t>to 7 researchers </a:t>
            </a:r>
            <a:endParaRPr lang="en-US" sz="2000" dirty="0" smtClean="0"/>
          </a:p>
          <a:p>
            <a:pPr marL="179388" indent="-179388">
              <a:spcBef>
                <a:spcPts val="300"/>
              </a:spcBef>
              <a:buFontTx/>
              <a:buChar char="-"/>
            </a:pPr>
            <a:r>
              <a:rPr lang="en-US" sz="2000" dirty="0" smtClean="0"/>
              <a:t>Open </a:t>
            </a:r>
            <a:r>
              <a:rPr lang="en-US" sz="2000" dirty="0"/>
              <a:t>all year </a:t>
            </a:r>
            <a:r>
              <a:rPr lang="en-US" sz="2000" dirty="0" smtClean="0"/>
              <a:t>round</a:t>
            </a:r>
          </a:p>
          <a:p>
            <a:pPr marL="179388" indent="-179388">
              <a:spcBef>
                <a:spcPts val="300"/>
              </a:spcBef>
              <a:buFontTx/>
              <a:buChar char="-"/>
            </a:pPr>
            <a:r>
              <a:rPr lang="en-US" sz="2000" dirty="0" smtClean="0"/>
              <a:t>Researches on atmospheric </a:t>
            </a:r>
            <a:r>
              <a:rPr lang="en-US" sz="2000" dirty="0"/>
              <a:t>chemistry and physics; marine biology; physics of the high atmosphere; technological research, geology and geophysics; glaciology and permafrost; paleoclimate; oceanography and limnology; terrestrial ecosystems</a:t>
            </a:r>
            <a:r>
              <a:rPr lang="en-US" sz="2000" dirty="0" smtClean="0"/>
              <a:t>;  human impact on the environment, human </a:t>
            </a:r>
            <a:r>
              <a:rPr lang="en-US" sz="2000" dirty="0"/>
              <a:t>biology and medicine. </a:t>
            </a:r>
            <a:endParaRPr lang="it-IT" sz="2000"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926" y="44624"/>
            <a:ext cx="1910847" cy="309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ttangolo 30"/>
          <p:cNvSpPr/>
          <p:nvPr/>
        </p:nvSpPr>
        <p:spPr>
          <a:xfrm>
            <a:off x="5341585" y="3501008"/>
            <a:ext cx="3711684" cy="3323987"/>
          </a:xfrm>
          <a:prstGeom prst="rect">
            <a:avLst/>
          </a:prstGeom>
        </p:spPr>
        <p:txBody>
          <a:bodyPr wrap="square">
            <a:spAutoFit/>
          </a:bodyPr>
          <a:lstStyle/>
          <a:p>
            <a:pPr>
              <a:spcBef>
                <a:spcPct val="50000"/>
              </a:spcBef>
            </a:pPr>
            <a:r>
              <a:rPr lang="en-US" sz="2000" dirty="0" smtClean="0"/>
              <a:t>From 2009-10, setup of 3 multidisciplinary </a:t>
            </a:r>
            <a:r>
              <a:rPr lang="en-US" sz="2000" dirty="0"/>
              <a:t>observation </a:t>
            </a:r>
            <a:r>
              <a:rPr lang="en-US" sz="2000" dirty="0" smtClean="0"/>
              <a:t>platforms : </a:t>
            </a:r>
          </a:p>
          <a:p>
            <a:pPr marL="457200" indent="-457200">
              <a:spcBef>
                <a:spcPct val="50000"/>
              </a:spcBef>
              <a:buAutoNum type="alphaLcParenR"/>
            </a:pPr>
            <a:r>
              <a:rPr lang="en-US" sz="2000" dirty="0" smtClean="0"/>
              <a:t>Amundsen-Nobile </a:t>
            </a:r>
            <a:r>
              <a:rPr lang="en-US" sz="2000" dirty="0"/>
              <a:t>Climate Change Tower (CCT), </a:t>
            </a:r>
            <a:endParaRPr lang="en-US" sz="2000" dirty="0" smtClean="0"/>
          </a:p>
          <a:p>
            <a:pPr marL="457200" indent="-457200">
              <a:spcBef>
                <a:spcPct val="50000"/>
              </a:spcBef>
              <a:buAutoNum type="alphaLcParenR"/>
            </a:pPr>
            <a:r>
              <a:rPr lang="en-US" sz="2000" dirty="0" smtClean="0"/>
              <a:t>Aerosol </a:t>
            </a:r>
            <a:r>
              <a:rPr lang="en-US" sz="2000" dirty="0"/>
              <a:t>and </a:t>
            </a:r>
            <a:r>
              <a:rPr lang="en-US" sz="2000" dirty="0" err="1"/>
              <a:t>Gruvebadet</a:t>
            </a:r>
            <a:r>
              <a:rPr lang="en-US" sz="2000" dirty="0"/>
              <a:t> interface processes lab (GVB</a:t>
            </a:r>
            <a:r>
              <a:rPr lang="en-US" sz="2000" dirty="0" smtClean="0"/>
              <a:t>)</a:t>
            </a:r>
          </a:p>
          <a:p>
            <a:pPr marL="457200" indent="-457200">
              <a:spcBef>
                <a:spcPct val="50000"/>
              </a:spcBef>
              <a:buAutoNum type="alphaLcParenR"/>
            </a:pPr>
            <a:r>
              <a:rPr lang="en-US" sz="2000" dirty="0" smtClean="0"/>
              <a:t>Oceanographic mooring MDI </a:t>
            </a:r>
            <a:r>
              <a:rPr lang="en-US" sz="2000" dirty="0"/>
              <a:t>in the </a:t>
            </a:r>
            <a:r>
              <a:rPr lang="en-US" sz="2000" dirty="0" err="1" smtClean="0"/>
              <a:t>Kongsfjorden</a:t>
            </a:r>
            <a:r>
              <a:rPr lang="en-US" sz="2000" dirty="0"/>
              <a:t>.</a:t>
            </a:r>
            <a:endParaRPr lang="it-IT" sz="2000" dirty="0"/>
          </a:p>
        </p:txBody>
      </p:sp>
      <p:pic>
        <p:nvPicPr>
          <p:cNvPr id="3" name="Immagine 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6000"/>
                    </a14:imgEffect>
                  </a14:imgLayer>
                </a14:imgProps>
              </a:ext>
              <a:ext uri="{28A0092B-C50C-407E-A947-70E740481C1C}">
                <a14:useLocalDpi xmlns:a14="http://schemas.microsoft.com/office/drawing/2010/main" val="0"/>
              </a:ext>
            </a:extLst>
          </a:blip>
          <a:srcRect l="15254" t="-130" r="14923" b="11015"/>
          <a:stretch/>
        </p:blipFill>
        <p:spPr>
          <a:xfrm>
            <a:off x="4594503" y="3717032"/>
            <a:ext cx="769585" cy="7366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171700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8" name="Text Box 2"/>
          <p:cNvSpPr txBox="1">
            <a:spLocks noChangeArrowheads="1"/>
          </p:cNvSpPr>
          <p:nvPr/>
        </p:nvSpPr>
        <p:spPr bwMode="auto">
          <a:xfrm>
            <a:off x="6113728" y="864501"/>
            <a:ext cx="29038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hangingPunct="1">
              <a:lnSpc>
                <a:spcPct val="100000"/>
              </a:lnSpc>
              <a:spcBef>
                <a:spcPct val="50000"/>
              </a:spcBef>
              <a:buClrTx/>
              <a:buSzTx/>
              <a:buFontTx/>
              <a:buNone/>
            </a:pPr>
            <a:r>
              <a:rPr lang="it-IT" altLang="it-IT" sz="2400" dirty="0" err="1" smtClean="0">
                <a:solidFill>
                  <a:srgbClr val="00B0F0"/>
                </a:solidFill>
                <a:latin typeface="+mj-lt"/>
                <a:cs typeface="Times New Roman" pitchFamily="18" charset="0"/>
              </a:rPr>
              <a:t>Conceptual</a:t>
            </a:r>
            <a:r>
              <a:rPr lang="it-IT" altLang="it-IT" sz="2400" dirty="0" smtClean="0">
                <a:solidFill>
                  <a:srgbClr val="00B0F0"/>
                </a:solidFill>
                <a:latin typeface="+mj-lt"/>
                <a:cs typeface="Times New Roman" pitchFamily="18" charset="0"/>
              </a:rPr>
              <a:t> </a:t>
            </a:r>
            <a:r>
              <a:rPr lang="it-IT" altLang="it-IT" sz="2400" dirty="0" err="1" smtClean="0">
                <a:solidFill>
                  <a:srgbClr val="00B0F0"/>
                </a:solidFill>
                <a:latin typeface="+mj-lt"/>
                <a:cs typeface="Times New Roman" pitchFamily="18" charset="0"/>
              </a:rPr>
              <a:t>models</a:t>
            </a:r>
            <a:endParaRPr lang="it-IT" altLang="it-IT" sz="2400" dirty="0">
              <a:solidFill>
                <a:srgbClr val="00B0F0"/>
              </a:solidFill>
              <a:latin typeface="+mj-lt"/>
              <a:cs typeface="Times New Roman" pitchFamily="18" charset="0"/>
            </a:endParaRPr>
          </a:p>
        </p:txBody>
      </p:sp>
      <p:sp>
        <p:nvSpPr>
          <p:cNvPr id="13" name="Text Box 5"/>
          <p:cNvSpPr txBox="1">
            <a:spLocks noChangeArrowheads="1"/>
          </p:cNvSpPr>
          <p:nvPr/>
        </p:nvSpPr>
        <p:spPr bwMode="auto">
          <a:xfrm>
            <a:off x="107504" y="174080"/>
            <a:ext cx="8910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it-IT" sz="2800" dirty="0" smtClean="0">
                <a:latin typeface="+mj-lt"/>
                <a:cs typeface="Times New Roman" pitchFamily="18" charset="0"/>
              </a:rPr>
              <a:t>Integrated measurements at </a:t>
            </a:r>
            <a:r>
              <a:rPr lang="en-US" altLang="it-IT" sz="2800" dirty="0">
                <a:latin typeface="+mj-lt"/>
                <a:cs typeface="Times New Roman" pitchFamily="18" charset="0"/>
              </a:rPr>
              <a:t>the main interfaces of the </a:t>
            </a:r>
            <a:r>
              <a:rPr lang="en-US" altLang="it-IT" sz="2800" dirty="0" smtClean="0">
                <a:latin typeface="+mj-lt"/>
                <a:cs typeface="Times New Roman" pitchFamily="18" charset="0"/>
              </a:rPr>
              <a:t>fjord</a:t>
            </a:r>
            <a:endParaRPr lang="it-IT" altLang="it-IT" sz="2800" dirty="0">
              <a:latin typeface="+mj-lt"/>
              <a:cs typeface="Times New Roman" pitchFamily="18" charset="0"/>
            </a:endParaRPr>
          </a:p>
        </p:txBody>
      </p:sp>
      <p:sp>
        <p:nvSpPr>
          <p:cNvPr id="14" name="Text Box 5"/>
          <p:cNvSpPr txBox="1">
            <a:spLocks noChangeArrowheads="1"/>
          </p:cNvSpPr>
          <p:nvPr/>
        </p:nvSpPr>
        <p:spPr bwMode="auto">
          <a:xfrm>
            <a:off x="220215" y="993075"/>
            <a:ext cx="2911625" cy="524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300"/>
              </a:spcBef>
            </a:pPr>
            <a:r>
              <a:rPr lang="en-US" altLang="it-IT" sz="2000" dirty="0" smtClean="0">
                <a:latin typeface="+mj-lt"/>
                <a:cs typeface="Times New Roman" pitchFamily="18" charset="0"/>
              </a:rPr>
              <a:t>Main parts of the system</a:t>
            </a:r>
          </a:p>
          <a:p>
            <a:pPr marL="457200" indent="-457200">
              <a:spcBef>
                <a:spcPts val="300"/>
              </a:spcBef>
              <a:buFont typeface="+mj-lt"/>
              <a:buAutoNum type="arabicPeriod"/>
            </a:pPr>
            <a:r>
              <a:rPr lang="en-US" altLang="it-IT" sz="2000" dirty="0" smtClean="0">
                <a:latin typeface="+mj-lt"/>
                <a:cs typeface="Times New Roman" pitchFamily="18" charset="0"/>
              </a:rPr>
              <a:t>Fjord</a:t>
            </a:r>
          </a:p>
          <a:p>
            <a:pPr marL="457200" indent="-457200">
              <a:spcBef>
                <a:spcPts val="300"/>
              </a:spcBef>
              <a:buFont typeface="+mj-lt"/>
              <a:buAutoNum type="arabicPeriod"/>
            </a:pPr>
            <a:r>
              <a:rPr lang="en-US" altLang="it-IT" sz="2000" dirty="0" smtClean="0">
                <a:latin typeface="+mj-lt"/>
                <a:cs typeface="Times New Roman" pitchFamily="18" charset="0"/>
              </a:rPr>
              <a:t>Glaciers</a:t>
            </a:r>
          </a:p>
          <a:p>
            <a:pPr marL="457200" indent="-457200">
              <a:spcBef>
                <a:spcPts val="300"/>
              </a:spcBef>
              <a:buFont typeface="+mj-lt"/>
              <a:buAutoNum type="arabicPeriod"/>
            </a:pPr>
            <a:r>
              <a:rPr lang="en-US" altLang="it-IT" sz="2000" dirty="0" smtClean="0">
                <a:latin typeface="+mj-lt"/>
                <a:cs typeface="Times New Roman" pitchFamily="18" charset="0"/>
              </a:rPr>
              <a:t>Sea ice </a:t>
            </a:r>
          </a:p>
          <a:p>
            <a:pPr marL="457200" indent="-457200">
              <a:spcBef>
                <a:spcPts val="300"/>
              </a:spcBef>
              <a:buFont typeface="+mj-lt"/>
              <a:buAutoNum type="arabicPeriod"/>
            </a:pPr>
            <a:r>
              <a:rPr lang="en-US" altLang="it-IT" sz="2000" dirty="0" smtClean="0">
                <a:latin typeface="+mj-lt"/>
                <a:cs typeface="Times New Roman" pitchFamily="18" charset="0"/>
              </a:rPr>
              <a:t>Ocean</a:t>
            </a:r>
          </a:p>
          <a:p>
            <a:pPr marL="457200" indent="-457200">
              <a:spcBef>
                <a:spcPts val="300"/>
              </a:spcBef>
              <a:buFont typeface="+mj-lt"/>
              <a:buAutoNum type="arabicPeriod"/>
            </a:pPr>
            <a:r>
              <a:rPr lang="en-US" altLang="it-IT" sz="2000" dirty="0" smtClean="0">
                <a:latin typeface="+mj-lt"/>
                <a:cs typeface="Times New Roman" pitchFamily="18" charset="0"/>
              </a:rPr>
              <a:t>Land</a:t>
            </a:r>
          </a:p>
          <a:p>
            <a:pPr marL="457200" indent="-457200">
              <a:spcBef>
                <a:spcPts val="300"/>
              </a:spcBef>
              <a:buFont typeface="+mj-lt"/>
              <a:buAutoNum type="arabicPeriod"/>
            </a:pPr>
            <a:r>
              <a:rPr lang="en-US" altLang="it-IT" sz="2000" dirty="0" smtClean="0">
                <a:latin typeface="+mj-lt"/>
                <a:cs typeface="Times New Roman" pitchFamily="18" charset="0"/>
              </a:rPr>
              <a:t>Atmosphere </a:t>
            </a:r>
          </a:p>
          <a:p>
            <a:pPr marL="457200" indent="-457200">
              <a:spcBef>
                <a:spcPts val="300"/>
              </a:spcBef>
              <a:buFont typeface="+mj-lt"/>
              <a:buAutoNum type="arabicPeriod"/>
            </a:pPr>
            <a:r>
              <a:rPr lang="en-US" altLang="it-IT" sz="2000" dirty="0" smtClean="0">
                <a:latin typeface="+mj-lt"/>
                <a:cs typeface="Times New Roman" pitchFamily="18" charset="0"/>
              </a:rPr>
              <a:t>Sediment </a:t>
            </a:r>
          </a:p>
          <a:p>
            <a:pPr>
              <a:spcBef>
                <a:spcPts val="300"/>
              </a:spcBef>
            </a:pPr>
            <a:endParaRPr lang="en-US" altLang="it-IT" sz="2000" dirty="0" smtClean="0">
              <a:cs typeface="Times New Roman" pitchFamily="18" charset="0"/>
            </a:endParaRPr>
          </a:p>
          <a:p>
            <a:pPr>
              <a:spcBef>
                <a:spcPts val="300"/>
              </a:spcBef>
            </a:pPr>
            <a:r>
              <a:rPr lang="en-US" altLang="it-IT" sz="2000" dirty="0" smtClean="0">
                <a:cs typeface="Times New Roman" pitchFamily="18" charset="0"/>
              </a:rPr>
              <a:t>Flux measurements </a:t>
            </a:r>
            <a:endParaRPr lang="en-US" altLang="it-IT" sz="2000" dirty="0">
              <a:cs typeface="Times New Roman" pitchFamily="18" charset="0"/>
            </a:endParaRPr>
          </a:p>
          <a:p>
            <a:pPr marL="342900" indent="-342900">
              <a:spcBef>
                <a:spcPts val="300"/>
              </a:spcBef>
              <a:buFont typeface="Arial" panose="020B0604020202020204" pitchFamily="34" charset="0"/>
              <a:buChar char="•"/>
            </a:pPr>
            <a:r>
              <a:rPr lang="en-US" altLang="it-IT" sz="2000" dirty="0" smtClean="0">
                <a:cs typeface="Times New Roman" pitchFamily="18" charset="0"/>
              </a:rPr>
              <a:t>Water </a:t>
            </a:r>
            <a:endParaRPr lang="en-US" altLang="it-IT" sz="2000" dirty="0">
              <a:cs typeface="Times New Roman" pitchFamily="18" charset="0"/>
            </a:endParaRPr>
          </a:p>
          <a:p>
            <a:pPr marL="342900" indent="-342900">
              <a:spcBef>
                <a:spcPts val="300"/>
              </a:spcBef>
              <a:buFont typeface="Arial" panose="020B0604020202020204" pitchFamily="34" charset="0"/>
              <a:buChar char="•"/>
            </a:pPr>
            <a:r>
              <a:rPr lang="en-US" altLang="it-IT" sz="2000" dirty="0">
                <a:cs typeface="Times New Roman" pitchFamily="18" charset="0"/>
              </a:rPr>
              <a:t>S</a:t>
            </a:r>
            <a:r>
              <a:rPr lang="en-US" altLang="it-IT" sz="2000" dirty="0" smtClean="0">
                <a:cs typeface="Times New Roman" pitchFamily="18" charset="0"/>
              </a:rPr>
              <a:t>alt </a:t>
            </a:r>
            <a:endParaRPr lang="en-US" altLang="it-IT" sz="2000" dirty="0">
              <a:cs typeface="Times New Roman" pitchFamily="18" charset="0"/>
            </a:endParaRPr>
          </a:p>
          <a:p>
            <a:pPr marL="342900" indent="-342900">
              <a:spcBef>
                <a:spcPts val="300"/>
              </a:spcBef>
              <a:buFont typeface="Arial" panose="020B0604020202020204" pitchFamily="34" charset="0"/>
              <a:buChar char="•"/>
            </a:pPr>
            <a:r>
              <a:rPr lang="en-US" altLang="it-IT" sz="2000" dirty="0">
                <a:cs typeface="Times New Roman" pitchFamily="18" charset="0"/>
              </a:rPr>
              <a:t>H</a:t>
            </a:r>
            <a:r>
              <a:rPr lang="en-US" altLang="it-IT" sz="2000" dirty="0" smtClean="0">
                <a:cs typeface="Times New Roman" pitchFamily="18" charset="0"/>
              </a:rPr>
              <a:t>eat </a:t>
            </a:r>
          </a:p>
          <a:p>
            <a:pPr marL="342900" indent="-342900">
              <a:spcBef>
                <a:spcPts val="300"/>
              </a:spcBef>
              <a:buFont typeface="Arial" panose="020B0604020202020204" pitchFamily="34" charset="0"/>
              <a:buChar char="•"/>
            </a:pPr>
            <a:r>
              <a:rPr lang="en-US" altLang="it-IT" sz="2000" dirty="0" smtClean="0">
                <a:cs typeface="Times New Roman" pitchFamily="18" charset="0"/>
              </a:rPr>
              <a:t>Dissolved and</a:t>
            </a:r>
          </a:p>
          <a:p>
            <a:pPr marL="342900" indent="-342900">
              <a:spcBef>
                <a:spcPts val="300"/>
              </a:spcBef>
              <a:buFont typeface="Arial" panose="020B0604020202020204" pitchFamily="34" charset="0"/>
              <a:buChar char="•"/>
            </a:pPr>
            <a:r>
              <a:rPr lang="en-US" altLang="it-IT" sz="2000" dirty="0" smtClean="0">
                <a:cs typeface="Times New Roman" pitchFamily="18" charset="0"/>
              </a:rPr>
              <a:t>Particulate matter</a:t>
            </a:r>
            <a:endParaRPr lang="it-IT" altLang="it-IT" sz="2000" dirty="0">
              <a:cs typeface="Times New Roman" pitchFamily="18" charset="0"/>
            </a:endParaRPr>
          </a:p>
        </p:txBody>
      </p:sp>
      <p:grpSp>
        <p:nvGrpSpPr>
          <p:cNvPr id="41" name="Gruppo 40"/>
          <p:cNvGrpSpPr/>
          <p:nvPr/>
        </p:nvGrpSpPr>
        <p:grpSpPr>
          <a:xfrm>
            <a:off x="2633294" y="3156019"/>
            <a:ext cx="6358578" cy="3528392"/>
            <a:chOff x="2677919" y="2492896"/>
            <a:chExt cx="6358578" cy="3528392"/>
          </a:xfrm>
        </p:grpSpPr>
        <p:sp>
          <p:nvSpPr>
            <p:cNvPr id="3" name="Rettangolo 2"/>
            <p:cNvSpPr/>
            <p:nvPr/>
          </p:nvSpPr>
          <p:spPr>
            <a:xfrm>
              <a:off x="2677919" y="2492896"/>
              <a:ext cx="6358578" cy="3528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l="2155" t="27740" r="2837" b="5704"/>
            <a:stretch/>
          </p:blipFill>
          <p:spPr>
            <a:xfrm>
              <a:off x="2677919" y="2780928"/>
              <a:ext cx="6358577" cy="3077479"/>
            </a:xfrm>
            <a:prstGeom prst="rect">
              <a:avLst/>
            </a:prstGeom>
          </p:spPr>
        </p:pic>
        <p:sp>
          <p:nvSpPr>
            <p:cNvPr id="15" name="Freccia bidirezionale verticale 14"/>
            <p:cNvSpPr/>
            <p:nvPr/>
          </p:nvSpPr>
          <p:spPr>
            <a:xfrm>
              <a:off x="8402183" y="2852936"/>
              <a:ext cx="72008" cy="288032"/>
            </a:xfrm>
            <a:prstGeom prst="up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6" name="Freccia in giù 15"/>
            <p:cNvSpPr/>
            <p:nvPr/>
          </p:nvSpPr>
          <p:spPr>
            <a:xfrm>
              <a:off x="7058360" y="5215840"/>
              <a:ext cx="72008" cy="288032"/>
            </a:xfrm>
            <a:prstGeom prst="downArrow">
              <a:avLst/>
            </a:prstGeom>
            <a:solidFill>
              <a:schemeClr val="accent6">
                <a:lumMod val="75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17" name="Freccia bidirezionale verticale 16"/>
            <p:cNvSpPr/>
            <p:nvPr/>
          </p:nvSpPr>
          <p:spPr>
            <a:xfrm>
              <a:off x="6660232" y="3083659"/>
              <a:ext cx="72008" cy="288032"/>
            </a:xfrm>
            <a:prstGeom prst="up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18" name="Freccia in giù 17"/>
            <p:cNvSpPr/>
            <p:nvPr/>
          </p:nvSpPr>
          <p:spPr>
            <a:xfrm>
              <a:off x="8122060" y="3429000"/>
              <a:ext cx="276921" cy="223644"/>
            </a:xfrm>
            <a:custGeom>
              <a:avLst/>
              <a:gdLst>
                <a:gd name="connsiteX0" fmla="*/ 0 w 72008"/>
                <a:gd name="connsiteY0" fmla="*/ 252028 h 288032"/>
                <a:gd name="connsiteX1" fmla="*/ 18002 w 72008"/>
                <a:gd name="connsiteY1" fmla="*/ 252028 h 288032"/>
                <a:gd name="connsiteX2" fmla="*/ 18002 w 72008"/>
                <a:gd name="connsiteY2" fmla="*/ 0 h 288032"/>
                <a:gd name="connsiteX3" fmla="*/ 54006 w 72008"/>
                <a:gd name="connsiteY3" fmla="*/ 0 h 288032"/>
                <a:gd name="connsiteX4" fmla="*/ 54006 w 72008"/>
                <a:gd name="connsiteY4" fmla="*/ 252028 h 288032"/>
                <a:gd name="connsiteX5" fmla="*/ 72008 w 72008"/>
                <a:gd name="connsiteY5" fmla="*/ 252028 h 288032"/>
                <a:gd name="connsiteX6" fmla="*/ 36004 w 72008"/>
                <a:gd name="connsiteY6" fmla="*/ 288032 h 288032"/>
                <a:gd name="connsiteX7" fmla="*/ 0 w 72008"/>
                <a:gd name="connsiteY7" fmla="*/ 252028 h 288032"/>
                <a:gd name="connsiteX0" fmla="*/ 0 w 313086"/>
                <a:gd name="connsiteY0" fmla="*/ 252028 h 288032"/>
                <a:gd name="connsiteX1" fmla="*/ 18002 w 313086"/>
                <a:gd name="connsiteY1" fmla="*/ 252028 h 288032"/>
                <a:gd name="connsiteX2" fmla="*/ 18002 w 313086"/>
                <a:gd name="connsiteY2" fmla="*/ 0 h 288032"/>
                <a:gd name="connsiteX3" fmla="*/ 313086 w 313086"/>
                <a:gd name="connsiteY3" fmla="*/ 57150 h 288032"/>
                <a:gd name="connsiteX4" fmla="*/ 54006 w 313086"/>
                <a:gd name="connsiteY4" fmla="*/ 252028 h 288032"/>
                <a:gd name="connsiteX5" fmla="*/ 72008 w 313086"/>
                <a:gd name="connsiteY5" fmla="*/ 252028 h 288032"/>
                <a:gd name="connsiteX6" fmla="*/ 36004 w 313086"/>
                <a:gd name="connsiteY6" fmla="*/ 288032 h 288032"/>
                <a:gd name="connsiteX7" fmla="*/ 0 w 313086"/>
                <a:gd name="connsiteY7" fmla="*/ 252028 h 288032"/>
                <a:gd name="connsiteX0" fmla="*/ 0 w 313086"/>
                <a:gd name="connsiteY0" fmla="*/ 229168 h 265172"/>
                <a:gd name="connsiteX1" fmla="*/ 18002 w 313086"/>
                <a:gd name="connsiteY1" fmla="*/ 229168 h 265172"/>
                <a:gd name="connsiteX2" fmla="*/ 273272 w 313086"/>
                <a:gd name="connsiteY2" fmla="*/ 0 h 265172"/>
                <a:gd name="connsiteX3" fmla="*/ 313086 w 313086"/>
                <a:gd name="connsiteY3" fmla="*/ 34290 h 265172"/>
                <a:gd name="connsiteX4" fmla="*/ 54006 w 313086"/>
                <a:gd name="connsiteY4" fmla="*/ 229168 h 265172"/>
                <a:gd name="connsiteX5" fmla="*/ 72008 w 313086"/>
                <a:gd name="connsiteY5" fmla="*/ 229168 h 265172"/>
                <a:gd name="connsiteX6" fmla="*/ 36004 w 313086"/>
                <a:gd name="connsiteY6" fmla="*/ 265172 h 265172"/>
                <a:gd name="connsiteX7" fmla="*/ 0 w 313086"/>
                <a:gd name="connsiteY7" fmla="*/ 229168 h 265172"/>
                <a:gd name="connsiteX0" fmla="*/ 44006 w 357092"/>
                <a:gd name="connsiteY0" fmla="*/ 229168 h 272792"/>
                <a:gd name="connsiteX1" fmla="*/ 62008 w 357092"/>
                <a:gd name="connsiteY1" fmla="*/ 229168 h 272792"/>
                <a:gd name="connsiteX2" fmla="*/ 317278 w 357092"/>
                <a:gd name="connsiteY2" fmla="*/ 0 h 272792"/>
                <a:gd name="connsiteX3" fmla="*/ 357092 w 357092"/>
                <a:gd name="connsiteY3" fmla="*/ 34290 h 272792"/>
                <a:gd name="connsiteX4" fmla="*/ 98012 w 357092"/>
                <a:gd name="connsiteY4" fmla="*/ 229168 h 272792"/>
                <a:gd name="connsiteX5" fmla="*/ 116014 w 357092"/>
                <a:gd name="connsiteY5" fmla="*/ 229168 h 272792"/>
                <a:gd name="connsiteX6" fmla="*/ 0 w 357092"/>
                <a:gd name="connsiteY6" fmla="*/ 272792 h 272792"/>
                <a:gd name="connsiteX7" fmla="*/ 44006 w 357092"/>
                <a:gd name="connsiteY7" fmla="*/ 229168 h 272792"/>
                <a:gd name="connsiteX0" fmla="*/ 0 w 374046"/>
                <a:gd name="connsiteY0" fmla="*/ 198688 h 272792"/>
                <a:gd name="connsiteX1" fmla="*/ 78962 w 374046"/>
                <a:gd name="connsiteY1" fmla="*/ 229168 h 272792"/>
                <a:gd name="connsiteX2" fmla="*/ 334232 w 374046"/>
                <a:gd name="connsiteY2" fmla="*/ 0 h 272792"/>
                <a:gd name="connsiteX3" fmla="*/ 374046 w 374046"/>
                <a:gd name="connsiteY3" fmla="*/ 34290 h 272792"/>
                <a:gd name="connsiteX4" fmla="*/ 114966 w 374046"/>
                <a:gd name="connsiteY4" fmla="*/ 229168 h 272792"/>
                <a:gd name="connsiteX5" fmla="*/ 132968 w 374046"/>
                <a:gd name="connsiteY5" fmla="*/ 229168 h 272792"/>
                <a:gd name="connsiteX6" fmla="*/ 16954 w 374046"/>
                <a:gd name="connsiteY6" fmla="*/ 272792 h 272792"/>
                <a:gd name="connsiteX7" fmla="*/ 0 w 374046"/>
                <a:gd name="connsiteY7" fmla="*/ 198688 h 272792"/>
                <a:gd name="connsiteX0" fmla="*/ 0 w 374046"/>
                <a:gd name="connsiteY0" fmla="*/ 198688 h 272792"/>
                <a:gd name="connsiteX1" fmla="*/ 78962 w 374046"/>
                <a:gd name="connsiteY1" fmla="*/ 229168 h 272792"/>
                <a:gd name="connsiteX2" fmla="*/ 334232 w 374046"/>
                <a:gd name="connsiteY2" fmla="*/ 0 h 272792"/>
                <a:gd name="connsiteX3" fmla="*/ 374046 w 374046"/>
                <a:gd name="connsiteY3" fmla="*/ 34290 h 272792"/>
                <a:gd name="connsiteX4" fmla="*/ 114966 w 374046"/>
                <a:gd name="connsiteY4" fmla="*/ 229168 h 272792"/>
                <a:gd name="connsiteX5" fmla="*/ 167359 w 374046"/>
                <a:gd name="connsiteY5" fmla="*/ 257052 h 272792"/>
                <a:gd name="connsiteX6" fmla="*/ 16954 w 374046"/>
                <a:gd name="connsiteY6" fmla="*/ 272792 h 272792"/>
                <a:gd name="connsiteX7" fmla="*/ 0 w 374046"/>
                <a:gd name="connsiteY7" fmla="*/ 198688 h 272792"/>
                <a:gd name="connsiteX0" fmla="*/ 5155 w 357092"/>
                <a:gd name="connsiteY0" fmla="*/ 198688 h 272792"/>
                <a:gd name="connsiteX1" fmla="*/ 62008 w 357092"/>
                <a:gd name="connsiteY1" fmla="*/ 229168 h 272792"/>
                <a:gd name="connsiteX2" fmla="*/ 317278 w 357092"/>
                <a:gd name="connsiteY2" fmla="*/ 0 h 272792"/>
                <a:gd name="connsiteX3" fmla="*/ 357092 w 357092"/>
                <a:gd name="connsiteY3" fmla="*/ 34290 h 272792"/>
                <a:gd name="connsiteX4" fmla="*/ 98012 w 357092"/>
                <a:gd name="connsiteY4" fmla="*/ 229168 h 272792"/>
                <a:gd name="connsiteX5" fmla="*/ 150405 w 357092"/>
                <a:gd name="connsiteY5" fmla="*/ 257052 h 272792"/>
                <a:gd name="connsiteX6" fmla="*/ 0 w 357092"/>
                <a:gd name="connsiteY6" fmla="*/ 272792 h 272792"/>
                <a:gd name="connsiteX7" fmla="*/ 5155 w 357092"/>
                <a:gd name="connsiteY7" fmla="*/ 198688 h 27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092" h="272792">
                  <a:moveTo>
                    <a:pt x="5155" y="198688"/>
                  </a:moveTo>
                  <a:lnTo>
                    <a:pt x="62008" y="229168"/>
                  </a:lnTo>
                  <a:lnTo>
                    <a:pt x="317278" y="0"/>
                  </a:lnTo>
                  <a:lnTo>
                    <a:pt x="357092" y="34290"/>
                  </a:lnTo>
                  <a:lnTo>
                    <a:pt x="98012" y="229168"/>
                  </a:lnTo>
                  <a:lnTo>
                    <a:pt x="150405" y="257052"/>
                  </a:lnTo>
                  <a:lnTo>
                    <a:pt x="0" y="272792"/>
                  </a:lnTo>
                  <a:lnTo>
                    <a:pt x="5155" y="198688"/>
                  </a:lnTo>
                  <a:close/>
                </a:path>
              </a:pathLst>
            </a:custGeom>
            <a:solidFill>
              <a:schemeClr val="accent6">
                <a:lumMod val="75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1" name="Freccia in su 20"/>
            <p:cNvSpPr/>
            <p:nvPr/>
          </p:nvSpPr>
          <p:spPr>
            <a:xfrm>
              <a:off x="7190577" y="5229200"/>
              <a:ext cx="45719" cy="288032"/>
            </a:xfrm>
            <a:prstGeom prst="upArrow">
              <a:avLst/>
            </a:prstGeom>
            <a:solidFill>
              <a:schemeClr val="accent4">
                <a:lumMod val="75000"/>
              </a:schemeClr>
            </a:solidFill>
            <a:ln>
              <a:solidFill>
                <a:schemeClr val="accent2">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6" name="Freccia in giù 25"/>
            <p:cNvSpPr>
              <a:spLocks noChangeAspect="1"/>
            </p:cNvSpPr>
            <p:nvPr/>
          </p:nvSpPr>
          <p:spPr>
            <a:xfrm>
              <a:off x="7092280" y="3356992"/>
              <a:ext cx="29885" cy="119535"/>
            </a:xfrm>
            <a:prstGeom prst="downArrow">
              <a:avLst/>
            </a:prstGeom>
            <a:solidFill>
              <a:schemeClr val="accent6">
                <a:lumMod val="75000"/>
              </a:schemeClr>
            </a:solidFill>
            <a:ln>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23" name="Figura a mano libera 22"/>
            <p:cNvSpPr/>
            <p:nvPr/>
          </p:nvSpPr>
          <p:spPr>
            <a:xfrm>
              <a:off x="6876256" y="2924944"/>
              <a:ext cx="630432" cy="419100"/>
            </a:xfrm>
            <a:custGeom>
              <a:avLst/>
              <a:gdLst>
                <a:gd name="connsiteX0" fmla="*/ 624840 w 630432"/>
                <a:gd name="connsiteY0" fmla="*/ 76200 h 419100"/>
                <a:gd name="connsiteX1" fmla="*/ 624840 w 630432"/>
                <a:gd name="connsiteY1" fmla="*/ 76200 h 419100"/>
                <a:gd name="connsiteX2" fmla="*/ 621030 w 630432"/>
                <a:gd name="connsiteY2" fmla="*/ 110490 h 419100"/>
                <a:gd name="connsiteX3" fmla="*/ 617220 w 630432"/>
                <a:gd name="connsiteY3" fmla="*/ 190500 h 419100"/>
                <a:gd name="connsiteX4" fmla="*/ 609600 w 630432"/>
                <a:gd name="connsiteY4" fmla="*/ 213360 h 419100"/>
                <a:gd name="connsiteX5" fmla="*/ 594360 w 630432"/>
                <a:gd name="connsiteY5" fmla="*/ 232410 h 419100"/>
                <a:gd name="connsiteX6" fmla="*/ 579120 w 630432"/>
                <a:gd name="connsiteY6" fmla="*/ 255270 h 419100"/>
                <a:gd name="connsiteX7" fmla="*/ 560070 w 630432"/>
                <a:gd name="connsiteY7" fmla="*/ 289560 h 419100"/>
                <a:gd name="connsiteX8" fmla="*/ 552450 w 630432"/>
                <a:gd name="connsiteY8" fmla="*/ 300990 h 419100"/>
                <a:gd name="connsiteX9" fmla="*/ 541020 w 630432"/>
                <a:gd name="connsiteY9" fmla="*/ 312420 h 419100"/>
                <a:gd name="connsiteX10" fmla="*/ 525780 w 630432"/>
                <a:gd name="connsiteY10" fmla="*/ 323850 h 419100"/>
                <a:gd name="connsiteX11" fmla="*/ 510540 w 630432"/>
                <a:gd name="connsiteY11" fmla="*/ 346710 h 419100"/>
                <a:gd name="connsiteX12" fmla="*/ 499110 w 630432"/>
                <a:gd name="connsiteY12" fmla="*/ 358140 h 419100"/>
                <a:gd name="connsiteX13" fmla="*/ 491490 w 630432"/>
                <a:gd name="connsiteY13" fmla="*/ 369570 h 419100"/>
                <a:gd name="connsiteX14" fmla="*/ 476250 w 630432"/>
                <a:gd name="connsiteY14" fmla="*/ 377190 h 419100"/>
                <a:gd name="connsiteX15" fmla="*/ 438150 w 630432"/>
                <a:gd name="connsiteY15" fmla="*/ 407670 h 419100"/>
                <a:gd name="connsiteX16" fmla="*/ 350520 w 630432"/>
                <a:gd name="connsiteY16" fmla="*/ 411480 h 419100"/>
                <a:gd name="connsiteX17" fmla="*/ 266700 w 630432"/>
                <a:gd name="connsiteY17" fmla="*/ 419100 h 419100"/>
                <a:gd name="connsiteX18" fmla="*/ 217170 w 630432"/>
                <a:gd name="connsiteY18" fmla="*/ 415290 h 419100"/>
                <a:gd name="connsiteX19" fmla="*/ 186690 w 630432"/>
                <a:gd name="connsiteY19" fmla="*/ 407670 h 419100"/>
                <a:gd name="connsiteX20" fmla="*/ 163830 w 630432"/>
                <a:gd name="connsiteY20" fmla="*/ 400050 h 419100"/>
                <a:gd name="connsiteX21" fmla="*/ 125730 w 630432"/>
                <a:gd name="connsiteY21" fmla="*/ 388620 h 419100"/>
                <a:gd name="connsiteX22" fmla="*/ 102870 w 630432"/>
                <a:gd name="connsiteY22" fmla="*/ 373380 h 419100"/>
                <a:gd name="connsiteX23" fmla="*/ 91440 w 630432"/>
                <a:gd name="connsiteY23" fmla="*/ 369570 h 419100"/>
                <a:gd name="connsiteX24" fmla="*/ 80010 w 630432"/>
                <a:gd name="connsiteY24" fmla="*/ 361950 h 419100"/>
                <a:gd name="connsiteX25" fmla="*/ 68580 w 630432"/>
                <a:gd name="connsiteY25" fmla="*/ 358140 h 419100"/>
                <a:gd name="connsiteX26" fmla="*/ 57150 w 630432"/>
                <a:gd name="connsiteY26" fmla="*/ 350520 h 419100"/>
                <a:gd name="connsiteX27" fmla="*/ 34290 w 630432"/>
                <a:gd name="connsiteY27" fmla="*/ 339090 h 419100"/>
                <a:gd name="connsiteX28" fmla="*/ 22860 w 630432"/>
                <a:gd name="connsiteY28" fmla="*/ 327660 h 419100"/>
                <a:gd name="connsiteX29" fmla="*/ 0 w 630432"/>
                <a:gd name="connsiteY29" fmla="*/ 320040 h 419100"/>
                <a:gd name="connsiteX30" fmla="*/ 11430 w 630432"/>
                <a:gd name="connsiteY30" fmla="*/ 274320 h 419100"/>
                <a:gd name="connsiteX31" fmla="*/ 26670 w 630432"/>
                <a:gd name="connsiteY31" fmla="*/ 240030 h 419100"/>
                <a:gd name="connsiteX32" fmla="*/ 30480 w 630432"/>
                <a:gd name="connsiteY32" fmla="*/ 220980 h 419100"/>
                <a:gd name="connsiteX33" fmla="*/ 34290 w 630432"/>
                <a:gd name="connsiteY33" fmla="*/ 194310 h 419100"/>
                <a:gd name="connsiteX34" fmla="*/ 41910 w 630432"/>
                <a:gd name="connsiteY34" fmla="*/ 171450 h 419100"/>
                <a:gd name="connsiteX35" fmla="*/ 49530 w 630432"/>
                <a:gd name="connsiteY35" fmla="*/ 148590 h 419100"/>
                <a:gd name="connsiteX36" fmla="*/ 53340 w 630432"/>
                <a:gd name="connsiteY36" fmla="*/ 137160 h 419100"/>
                <a:gd name="connsiteX37" fmla="*/ 60960 w 630432"/>
                <a:gd name="connsiteY37" fmla="*/ 110490 h 419100"/>
                <a:gd name="connsiteX38" fmla="*/ 64770 w 630432"/>
                <a:gd name="connsiteY38" fmla="*/ 95250 h 419100"/>
                <a:gd name="connsiteX39" fmla="*/ 83820 w 630432"/>
                <a:gd name="connsiteY39" fmla="*/ 72390 h 419100"/>
                <a:gd name="connsiteX40" fmla="*/ 118110 w 630432"/>
                <a:gd name="connsiteY40" fmla="*/ 57150 h 419100"/>
                <a:gd name="connsiteX41" fmla="*/ 129540 w 630432"/>
                <a:gd name="connsiteY41" fmla="*/ 53340 h 419100"/>
                <a:gd name="connsiteX42" fmla="*/ 140970 w 630432"/>
                <a:gd name="connsiteY42" fmla="*/ 49530 h 419100"/>
                <a:gd name="connsiteX43" fmla="*/ 152400 w 630432"/>
                <a:gd name="connsiteY43" fmla="*/ 41910 h 419100"/>
                <a:gd name="connsiteX44" fmla="*/ 167640 w 630432"/>
                <a:gd name="connsiteY44" fmla="*/ 38100 h 419100"/>
                <a:gd name="connsiteX45" fmla="*/ 190500 w 630432"/>
                <a:gd name="connsiteY45" fmla="*/ 30480 h 419100"/>
                <a:gd name="connsiteX46" fmla="*/ 201930 w 630432"/>
                <a:gd name="connsiteY46" fmla="*/ 26670 h 419100"/>
                <a:gd name="connsiteX47" fmla="*/ 213360 w 630432"/>
                <a:gd name="connsiteY47" fmla="*/ 22860 h 419100"/>
                <a:gd name="connsiteX48" fmla="*/ 228600 w 630432"/>
                <a:gd name="connsiteY48" fmla="*/ 19050 h 419100"/>
                <a:gd name="connsiteX49" fmla="*/ 251460 w 630432"/>
                <a:gd name="connsiteY49" fmla="*/ 11430 h 419100"/>
                <a:gd name="connsiteX50" fmla="*/ 274320 w 630432"/>
                <a:gd name="connsiteY50" fmla="*/ 7620 h 419100"/>
                <a:gd name="connsiteX51" fmla="*/ 285750 w 630432"/>
                <a:gd name="connsiteY51" fmla="*/ 3810 h 419100"/>
                <a:gd name="connsiteX52" fmla="*/ 300990 w 630432"/>
                <a:gd name="connsiteY52" fmla="*/ 0 h 419100"/>
                <a:gd name="connsiteX53" fmla="*/ 453390 w 630432"/>
                <a:gd name="connsiteY53" fmla="*/ 3810 h 419100"/>
                <a:gd name="connsiteX54" fmla="*/ 464820 w 630432"/>
                <a:gd name="connsiteY54" fmla="*/ 7620 h 419100"/>
                <a:gd name="connsiteX55" fmla="*/ 491490 w 630432"/>
                <a:gd name="connsiteY55" fmla="*/ 11430 h 419100"/>
                <a:gd name="connsiteX56" fmla="*/ 514350 w 630432"/>
                <a:gd name="connsiteY56" fmla="*/ 19050 h 419100"/>
                <a:gd name="connsiteX57" fmla="*/ 533400 w 630432"/>
                <a:gd name="connsiteY57" fmla="*/ 22860 h 419100"/>
                <a:gd name="connsiteX58" fmla="*/ 548640 w 630432"/>
                <a:gd name="connsiteY58" fmla="*/ 26670 h 419100"/>
                <a:gd name="connsiteX59" fmla="*/ 594360 w 630432"/>
                <a:gd name="connsiteY59" fmla="*/ 38100 h 419100"/>
                <a:gd name="connsiteX60" fmla="*/ 605790 w 630432"/>
                <a:gd name="connsiteY60" fmla="*/ 45720 h 419100"/>
                <a:gd name="connsiteX61" fmla="*/ 628650 w 630432"/>
                <a:gd name="connsiteY61" fmla="*/ 53340 h 419100"/>
                <a:gd name="connsiteX62" fmla="*/ 624840 w 630432"/>
                <a:gd name="connsiteY62" fmla="*/ 7620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30432" h="419100">
                  <a:moveTo>
                    <a:pt x="624840" y="76200"/>
                  </a:moveTo>
                  <a:lnTo>
                    <a:pt x="624840" y="76200"/>
                  </a:lnTo>
                  <a:cubicBezTo>
                    <a:pt x="623570" y="87630"/>
                    <a:pt x="621795" y="99015"/>
                    <a:pt x="621030" y="110490"/>
                  </a:cubicBezTo>
                  <a:cubicBezTo>
                    <a:pt x="619254" y="137131"/>
                    <a:pt x="620169" y="163963"/>
                    <a:pt x="617220" y="190500"/>
                  </a:cubicBezTo>
                  <a:cubicBezTo>
                    <a:pt x="616333" y="198483"/>
                    <a:pt x="612140" y="205740"/>
                    <a:pt x="609600" y="213360"/>
                  </a:cubicBezTo>
                  <a:cubicBezTo>
                    <a:pt x="604342" y="229134"/>
                    <a:pt x="609132" y="222562"/>
                    <a:pt x="594360" y="232410"/>
                  </a:cubicBezTo>
                  <a:cubicBezTo>
                    <a:pt x="589280" y="240030"/>
                    <a:pt x="582016" y="246582"/>
                    <a:pt x="579120" y="255270"/>
                  </a:cubicBezTo>
                  <a:cubicBezTo>
                    <a:pt x="572414" y="275388"/>
                    <a:pt x="577538" y="263358"/>
                    <a:pt x="560070" y="289560"/>
                  </a:cubicBezTo>
                  <a:cubicBezTo>
                    <a:pt x="557530" y="293370"/>
                    <a:pt x="555688" y="297752"/>
                    <a:pt x="552450" y="300990"/>
                  </a:cubicBezTo>
                  <a:cubicBezTo>
                    <a:pt x="548640" y="304800"/>
                    <a:pt x="545111" y="308913"/>
                    <a:pt x="541020" y="312420"/>
                  </a:cubicBezTo>
                  <a:cubicBezTo>
                    <a:pt x="536199" y="316553"/>
                    <a:pt x="529999" y="319104"/>
                    <a:pt x="525780" y="323850"/>
                  </a:cubicBezTo>
                  <a:cubicBezTo>
                    <a:pt x="519696" y="330695"/>
                    <a:pt x="517016" y="340234"/>
                    <a:pt x="510540" y="346710"/>
                  </a:cubicBezTo>
                  <a:cubicBezTo>
                    <a:pt x="506730" y="350520"/>
                    <a:pt x="502559" y="354001"/>
                    <a:pt x="499110" y="358140"/>
                  </a:cubicBezTo>
                  <a:cubicBezTo>
                    <a:pt x="496179" y="361658"/>
                    <a:pt x="495008" y="366639"/>
                    <a:pt x="491490" y="369570"/>
                  </a:cubicBezTo>
                  <a:cubicBezTo>
                    <a:pt x="487127" y="373206"/>
                    <a:pt x="480794" y="373782"/>
                    <a:pt x="476250" y="377190"/>
                  </a:cubicBezTo>
                  <a:cubicBezTo>
                    <a:pt x="466804" y="384274"/>
                    <a:pt x="451347" y="407096"/>
                    <a:pt x="438150" y="407670"/>
                  </a:cubicBezTo>
                  <a:lnTo>
                    <a:pt x="350520" y="411480"/>
                  </a:lnTo>
                  <a:cubicBezTo>
                    <a:pt x="319461" y="415917"/>
                    <a:pt x="301959" y="419100"/>
                    <a:pt x="266700" y="419100"/>
                  </a:cubicBezTo>
                  <a:cubicBezTo>
                    <a:pt x="250141" y="419100"/>
                    <a:pt x="233680" y="416560"/>
                    <a:pt x="217170" y="415290"/>
                  </a:cubicBezTo>
                  <a:cubicBezTo>
                    <a:pt x="207010" y="412750"/>
                    <a:pt x="196625" y="410982"/>
                    <a:pt x="186690" y="407670"/>
                  </a:cubicBezTo>
                  <a:cubicBezTo>
                    <a:pt x="179070" y="405130"/>
                    <a:pt x="171622" y="401998"/>
                    <a:pt x="163830" y="400050"/>
                  </a:cubicBezTo>
                  <a:cubicBezTo>
                    <a:pt x="155311" y="397920"/>
                    <a:pt x="131296" y="392330"/>
                    <a:pt x="125730" y="388620"/>
                  </a:cubicBezTo>
                  <a:cubicBezTo>
                    <a:pt x="118110" y="383540"/>
                    <a:pt x="111558" y="376276"/>
                    <a:pt x="102870" y="373380"/>
                  </a:cubicBezTo>
                  <a:cubicBezTo>
                    <a:pt x="99060" y="372110"/>
                    <a:pt x="95032" y="371366"/>
                    <a:pt x="91440" y="369570"/>
                  </a:cubicBezTo>
                  <a:cubicBezTo>
                    <a:pt x="87344" y="367522"/>
                    <a:pt x="84106" y="363998"/>
                    <a:pt x="80010" y="361950"/>
                  </a:cubicBezTo>
                  <a:cubicBezTo>
                    <a:pt x="76418" y="360154"/>
                    <a:pt x="72172" y="359936"/>
                    <a:pt x="68580" y="358140"/>
                  </a:cubicBezTo>
                  <a:cubicBezTo>
                    <a:pt x="64484" y="356092"/>
                    <a:pt x="61246" y="352568"/>
                    <a:pt x="57150" y="350520"/>
                  </a:cubicBezTo>
                  <a:cubicBezTo>
                    <a:pt x="39967" y="341928"/>
                    <a:pt x="50668" y="352739"/>
                    <a:pt x="34290" y="339090"/>
                  </a:cubicBezTo>
                  <a:cubicBezTo>
                    <a:pt x="30151" y="335641"/>
                    <a:pt x="27570" y="330277"/>
                    <a:pt x="22860" y="327660"/>
                  </a:cubicBezTo>
                  <a:cubicBezTo>
                    <a:pt x="15839" y="323759"/>
                    <a:pt x="0" y="320040"/>
                    <a:pt x="0" y="320040"/>
                  </a:cubicBezTo>
                  <a:cubicBezTo>
                    <a:pt x="1904" y="308613"/>
                    <a:pt x="4721" y="284383"/>
                    <a:pt x="11430" y="274320"/>
                  </a:cubicBezTo>
                  <a:cubicBezTo>
                    <a:pt x="20551" y="260638"/>
                    <a:pt x="22784" y="259461"/>
                    <a:pt x="26670" y="240030"/>
                  </a:cubicBezTo>
                  <a:cubicBezTo>
                    <a:pt x="27940" y="233680"/>
                    <a:pt x="29415" y="227368"/>
                    <a:pt x="30480" y="220980"/>
                  </a:cubicBezTo>
                  <a:cubicBezTo>
                    <a:pt x="31956" y="212122"/>
                    <a:pt x="32271" y="203060"/>
                    <a:pt x="34290" y="194310"/>
                  </a:cubicBezTo>
                  <a:cubicBezTo>
                    <a:pt x="36096" y="186484"/>
                    <a:pt x="39370" y="179070"/>
                    <a:pt x="41910" y="171450"/>
                  </a:cubicBezTo>
                  <a:lnTo>
                    <a:pt x="49530" y="148590"/>
                  </a:lnTo>
                  <a:cubicBezTo>
                    <a:pt x="50800" y="144780"/>
                    <a:pt x="52366" y="141056"/>
                    <a:pt x="53340" y="137160"/>
                  </a:cubicBezTo>
                  <a:cubicBezTo>
                    <a:pt x="65251" y="89517"/>
                    <a:pt x="50028" y="148751"/>
                    <a:pt x="60960" y="110490"/>
                  </a:cubicBezTo>
                  <a:cubicBezTo>
                    <a:pt x="62399" y="105455"/>
                    <a:pt x="62707" y="100063"/>
                    <a:pt x="64770" y="95250"/>
                  </a:cubicBezTo>
                  <a:cubicBezTo>
                    <a:pt x="68100" y="87480"/>
                    <a:pt x="77717" y="77476"/>
                    <a:pt x="83820" y="72390"/>
                  </a:cubicBezTo>
                  <a:cubicBezTo>
                    <a:pt x="95895" y="62327"/>
                    <a:pt x="101497" y="62688"/>
                    <a:pt x="118110" y="57150"/>
                  </a:cubicBezTo>
                  <a:lnTo>
                    <a:pt x="129540" y="53340"/>
                  </a:lnTo>
                  <a:cubicBezTo>
                    <a:pt x="133350" y="52070"/>
                    <a:pt x="137628" y="51758"/>
                    <a:pt x="140970" y="49530"/>
                  </a:cubicBezTo>
                  <a:cubicBezTo>
                    <a:pt x="144780" y="46990"/>
                    <a:pt x="148191" y="43714"/>
                    <a:pt x="152400" y="41910"/>
                  </a:cubicBezTo>
                  <a:cubicBezTo>
                    <a:pt x="157213" y="39847"/>
                    <a:pt x="162624" y="39605"/>
                    <a:pt x="167640" y="38100"/>
                  </a:cubicBezTo>
                  <a:cubicBezTo>
                    <a:pt x="175333" y="35792"/>
                    <a:pt x="182880" y="33020"/>
                    <a:pt x="190500" y="30480"/>
                  </a:cubicBezTo>
                  <a:lnTo>
                    <a:pt x="201930" y="26670"/>
                  </a:lnTo>
                  <a:cubicBezTo>
                    <a:pt x="205740" y="25400"/>
                    <a:pt x="209464" y="23834"/>
                    <a:pt x="213360" y="22860"/>
                  </a:cubicBezTo>
                  <a:cubicBezTo>
                    <a:pt x="218440" y="21590"/>
                    <a:pt x="223584" y="20555"/>
                    <a:pt x="228600" y="19050"/>
                  </a:cubicBezTo>
                  <a:cubicBezTo>
                    <a:pt x="236293" y="16742"/>
                    <a:pt x="243537" y="12750"/>
                    <a:pt x="251460" y="11430"/>
                  </a:cubicBezTo>
                  <a:cubicBezTo>
                    <a:pt x="259080" y="10160"/>
                    <a:pt x="266779" y="9296"/>
                    <a:pt x="274320" y="7620"/>
                  </a:cubicBezTo>
                  <a:cubicBezTo>
                    <a:pt x="278240" y="6749"/>
                    <a:pt x="281888" y="4913"/>
                    <a:pt x="285750" y="3810"/>
                  </a:cubicBezTo>
                  <a:cubicBezTo>
                    <a:pt x="290785" y="2371"/>
                    <a:pt x="295910" y="1270"/>
                    <a:pt x="300990" y="0"/>
                  </a:cubicBezTo>
                  <a:cubicBezTo>
                    <a:pt x="351790" y="1270"/>
                    <a:pt x="402629" y="1449"/>
                    <a:pt x="453390" y="3810"/>
                  </a:cubicBezTo>
                  <a:cubicBezTo>
                    <a:pt x="457402" y="3997"/>
                    <a:pt x="460882" y="6832"/>
                    <a:pt x="464820" y="7620"/>
                  </a:cubicBezTo>
                  <a:cubicBezTo>
                    <a:pt x="473626" y="9381"/>
                    <a:pt x="482600" y="10160"/>
                    <a:pt x="491490" y="11430"/>
                  </a:cubicBezTo>
                  <a:cubicBezTo>
                    <a:pt x="499110" y="13970"/>
                    <a:pt x="506474" y="17475"/>
                    <a:pt x="514350" y="19050"/>
                  </a:cubicBezTo>
                  <a:cubicBezTo>
                    <a:pt x="520700" y="20320"/>
                    <a:pt x="527078" y="21455"/>
                    <a:pt x="533400" y="22860"/>
                  </a:cubicBezTo>
                  <a:cubicBezTo>
                    <a:pt x="538512" y="23996"/>
                    <a:pt x="543505" y="25643"/>
                    <a:pt x="548640" y="26670"/>
                  </a:cubicBezTo>
                  <a:cubicBezTo>
                    <a:pt x="560883" y="29119"/>
                    <a:pt x="583448" y="30826"/>
                    <a:pt x="594360" y="38100"/>
                  </a:cubicBezTo>
                  <a:cubicBezTo>
                    <a:pt x="598170" y="40640"/>
                    <a:pt x="601606" y="43860"/>
                    <a:pt x="605790" y="45720"/>
                  </a:cubicBezTo>
                  <a:cubicBezTo>
                    <a:pt x="613130" y="48982"/>
                    <a:pt x="628650" y="53340"/>
                    <a:pt x="628650" y="53340"/>
                  </a:cubicBezTo>
                  <a:cubicBezTo>
                    <a:pt x="634066" y="69589"/>
                    <a:pt x="625475" y="72390"/>
                    <a:pt x="624840" y="76200"/>
                  </a:cubicBezTo>
                  <a:close/>
                </a:path>
              </a:pathLst>
            </a:cu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igura a mano libera 23"/>
            <p:cNvSpPr/>
            <p:nvPr/>
          </p:nvSpPr>
          <p:spPr>
            <a:xfrm>
              <a:off x="6904062" y="3227675"/>
              <a:ext cx="476250" cy="57309"/>
            </a:xfrm>
            <a:custGeom>
              <a:avLst/>
              <a:gdLst>
                <a:gd name="connsiteX0" fmla="*/ 0 w 476250"/>
                <a:gd name="connsiteY0" fmla="*/ 3810 h 57309"/>
                <a:gd name="connsiteX1" fmla="*/ 106680 w 476250"/>
                <a:gd name="connsiteY1" fmla="*/ 0 h 57309"/>
                <a:gd name="connsiteX2" fmla="*/ 182880 w 476250"/>
                <a:gd name="connsiteY2" fmla="*/ 7620 h 57309"/>
                <a:gd name="connsiteX3" fmla="*/ 209550 w 476250"/>
                <a:gd name="connsiteY3" fmla="*/ 11430 h 57309"/>
                <a:gd name="connsiteX4" fmla="*/ 323850 w 476250"/>
                <a:gd name="connsiteY4" fmla="*/ 15240 h 57309"/>
                <a:gd name="connsiteX5" fmla="*/ 350520 w 476250"/>
                <a:gd name="connsiteY5" fmla="*/ 19050 h 57309"/>
                <a:gd name="connsiteX6" fmla="*/ 361950 w 476250"/>
                <a:gd name="connsiteY6" fmla="*/ 22860 h 57309"/>
                <a:gd name="connsiteX7" fmla="*/ 403860 w 476250"/>
                <a:gd name="connsiteY7" fmla="*/ 34290 h 57309"/>
                <a:gd name="connsiteX8" fmla="*/ 415290 w 476250"/>
                <a:gd name="connsiteY8" fmla="*/ 38100 h 57309"/>
                <a:gd name="connsiteX9" fmla="*/ 426720 w 476250"/>
                <a:gd name="connsiteY9" fmla="*/ 45720 h 57309"/>
                <a:gd name="connsiteX10" fmla="*/ 468630 w 476250"/>
                <a:gd name="connsiteY10" fmla="*/ 57150 h 57309"/>
                <a:gd name="connsiteX11" fmla="*/ 476250 w 476250"/>
                <a:gd name="connsiteY11" fmla="*/ 57150 h 5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57309">
                  <a:moveTo>
                    <a:pt x="0" y="3810"/>
                  </a:moveTo>
                  <a:cubicBezTo>
                    <a:pt x="35560" y="2540"/>
                    <a:pt x="71097" y="0"/>
                    <a:pt x="106680" y="0"/>
                  </a:cubicBezTo>
                  <a:cubicBezTo>
                    <a:pt x="123390" y="0"/>
                    <a:pt x="163480" y="5033"/>
                    <a:pt x="182880" y="7620"/>
                  </a:cubicBezTo>
                  <a:cubicBezTo>
                    <a:pt x="191781" y="8807"/>
                    <a:pt x="200583" y="10945"/>
                    <a:pt x="209550" y="11430"/>
                  </a:cubicBezTo>
                  <a:cubicBezTo>
                    <a:pt x="247616" y="13488"/>
                    <a:pt x="285750" y="13970"/>
                    <a:pt x="323850" y="15240"/>
                  </a:cubicBezTo>
                  <a:cubicBezTo>
                    <a:pt x="332740" y="16510"/>
                    <a:pt x="341714" y="17289"/>
                    <a:pt x="350520" y="19050"/>
                  </a:cubicBezTo>
                  <a:cubicBezTo>
                    <a:pt x="354458" y="19838"/>
                    <a:pt x="358054" y="21886"/>
                    <a:pt x="361950" y="22860"/>
                  </a:cubicBezTo>
                  <a:cubicBezTo>
                    <a:pt x="405032" y="33630"/>
                    <a:pt x="354818" y="17943"/>
                    <a:pt x="403860" y="34290"/>
                  </a:cubicBezTo>
                  <a:cubicBezTo>
                    <a:pt x="407670" y="35560"/>
                    <a:pt x="411948" y="35872"/>
                    <a:pt x="415290" y="38100"/>
                  </a:cubicBezTo>
                  <a:cubicBezTo>
                    <a:pt x="419100" y="40640"/>
                    <a:pt x="422536" y="43860"/>
                    <a:pt x="426720" y="45720"/>
                  </a:cubicBezTo>
                  <a:cubicBezTo>
                    <a:pt x="438710" y="51049"/>
                    <a:pt x="455421" y="55263"/>
                    <a:pt x="468630" y="57150"/>
                  </a:cubicBezTo>
                  <a:cubicBezTo>
                    <a:pt x="471144" y="57509"/>
                    <a:pt x="473710" y="57150"/>
                    <a:pt x="476250" y="57150"/>
                  </a:cubicBezTo>
                </a:path>
              </a:pathLst>
            </a:custGeom>
            <a:ln/>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
          <p:nvSpPr>
            <p:cNvPr id="20" name="Freccia bidirezionale verticale 19"/>
            <p:cNvSpPr>
              <a:spLocks noChangeAspect="1"/>
            </p:cNvSpPr>
            <p:nvPr/>
          </p:nvSpPr>
          <p:spPr>
            <a:xfrm>
              <a:off x="7092280" y="2838534"/>
              <a:ext cx="57606" cy="230426"/>
            </a:xfrm>
            <a:prstGeom prst="up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2" name="CasellaDiTesto 31"/>
            <p:cNvSpPr txBox="1"/>
            <p:nvPr/>
          </p:nvSpPr>
          <p:spPr>
            <a:xfrm>
              <a:off x="7202376" y="2708920"/>
              <a:ext cx="537976" cy="230832"/>
            </a:xfrm>
            <a:prstGeom prst="rect">
              <a:avLst/>
            </a:prstGeom>
            <a:noFill/>
          </p:spPr>
          <p:txBody>
            <a:bodyPr wrap="square" rtlCol="0">
              <a:spAutoFit/>
            </a:bodyPr>
            <a:lstStyle/>
            <a:p>
              <a:r>
                <a:rPr lang="it-IT" sz="900" b="1" dirty="0" err="1" smtClean="0">
                  <a:latin typeface="Liberation Sans Narrow" panose="020B0606020202030204" pitchFamily="34" charset="0"/>
                </a:rPr>
                <a:t>Glacie</a:t>
              </a:r>
              <a:r>
                <a:rPr lang="it-IT" sz="800" b="1" dirty="0" err="1" smtClean="0">
                  <a:latin typeface="Liberation Sans Narrow" panose="020B0606020202030204" pitchFamily="34" charset="0"/>
                </a:rPr>
                <a:t>r</a:t>
              </a:r>
              <a:endParaRPr lang="it-IT" sz="800" b="1" dirty="0">
                <a:latin typeface="Liberation Sans Narrow" panose="020B0606020202030204" pitchFamily="34" charset="0"/>
              </a:endParaRPr>
            </a:p>
          </p:txBody>
        </p:sp>
        <p:sp>
          <p:nvSpPr>
            <p:cNvPr id="33" name="CasellaDiTesto 32"/>
            <p:cNvSpPr txBox="1"/>
            <p:nvPr/>
          </p:nvSpPr>
          <p:spPr>
            <a:xfrm>
              <a:off x="8239825" y="2622104"/>
              <a:ext cx="796671" cy="230832"/>
            </a:xfrm>
            <a:prstGeom prst="rect">
              <a:avLst/>
            </a:prstGeom>
            <a:noFill/>
          </p:spPr>
          <p:txBody>
            <a:bodyPr wrap="square" rtlCol="0">
              <a:spAutoFit/>
            </a:bodyPr>
            <a:lstStyle/>
            <a:p>
              <a:r>
                <a:rPr lang="it-IT" sz="900" b="1" dirty="0" err="1" smtClean="0">
                  <a:latin typeface="Liberation Sans Narrow" panose="020B0606020202030204" pitchFamily="34" charset="0"/>
                </a:rPr>
                <a:t>Atmosphere</a:t>
              </a:r>
              <a:endParaRPr lang="it-IT" sz="800" b="1" dirty="0">
                <a:latin typeface="Liberation Sans Narrow" panose="020B0606020202030204" pitchFamily="34" charset="0"/>
              </a:endParaRPr>
            </a:p>
          </p:txBody>
        </p:sp>
        <p:sp>
          <p:nvSpPr>
            <p:cNvPr id="34" name="CasellaDiTesto 33"/>
            <p:cNvSpPr txBox="1"/>
            <p:nvPr/>
          </p:nvSpPr>
          <p:spPr>
            <a:xfrm>
              <a:off x="6479066" y="5327446"/>
              <a:ext cx="794379" cy="230832"/>
            </a:xfrm>
            <a:prstGeom prst="rect">
              <a:avLst/>
            </a:prstGeom>
            <a:noFill/>
          </p:spPr>
          <p:txBody>
            <a:bodyPr wrap="square" rtlCol="0">
              <a:spAutoFit/>
            </a:bodyPr>
            <a:lstStyle/>
            <a:p>
              <a:r>
                <a:rPr lang="it-IT" sz="900" b="1" dirty="0" err="1" smtClean="0">
                  <a:latin typeface="Liberation Sans Narrow" panose="020B0606020202030204" pitchFamily="34" charset="0"/>
                </a:rPr>
                <a:t>Sediment</a:t>
              </a:r>
              <a:endParaRPr lang="it-IT" sz="800" b="1" dirty="0">
                <a:latin typeface="Liberation Sans Narrow" panose="020B0606020202030204" pitchFamily="34" charset="0"/>
              </a:endParaRPr>
            </a:p>
          </p:txBody>
        </p:sp>
        <p:sp>
          <p:nvSpPr>
            <p:cNvPr id="35" name="CasellaDiTesto 34"/>
            <p:cNvSpPr txBox="1"/>
            <p:nvPr/>
          </p:nvSpPr>
          <p:spPr>
            <a:xfrm>
              <a:off x="7236296" y="5328260"/>
              <a:ext cx="794379" cy="230832"/>
            </a:xfrm>
            <a:prstGeom prst="rect">
              <a:avLst/>
            </a:prstGeom>
            <a:noFill/>
          </p:spPr>
          <p:txBody>
            <a:bodyPr wrap="square" rtlCol="0">
              <a:spAutoFit/>
            </a:bodyPr>
            <a:lstStyle/>
            <a:p>
              <a:r>
                <a:rPr lang="it-IT" sz="900" b="1" dirty="0" err="1" smtClean="0">
                  <a:latin typeface="Liberation Sans Narrow" panose="020B0606020202030204" pitchFamily="34" charset="0"/>
                </a:rPr>
                <a:t>Pore</a:t>
              </a:r>
              <a:r>
                <a:rPr lang="it-IT" sz="900" b="1" dirty="0" smtClean="0">
                  <a:latin typeface="Liberation Sans Narrow" panose="020B0606020202030204" pitchFamily="34" charset="0"/>
                </a:rPr>
                <a:t> water</a:t>
              </a:r>
              <a:endParaRPr lang="it-IT" sz="800" b="1" dirty="0">
                <a:latin typeface="Liberation Sans Narrow" panose="020B0606020202030204" pitchFamily="34" charset="0"/>
              </a:endParaRPr>
            </a:p>
          </p:txBody>
        </p:sp>
        <p:sp>
          <p:nvSpPr>
            <p:cNvPr id="36" name="CasellaDiTesto 35"/>
            <p:cNvSpPr txBox="1"/>
            <p:nvPr/>
          </p:nvSpPr>
          <p:spPr>
            <a:xfrm>
              <a:off x="8028384" y="3198168"/>
              <a:ext cx="796671" cy="230832"/>
            </a:xfrm>
            <a:prstGeom prst="rect">
              <a:avLst/>
            </a:prstGeom>
            <a:noFill/>
          </p:spPr>
          <p:txBody>
            <a:bodyPr wrap="square" rtlCol="0">
              <a:spAutoFit/>
            </a:bodyPr>
            <a:lstStyle/>
            <a:p>
              <a:r>
                <a:rPr lang="it-IT" sz="900" b="1" dirty="0" smtClean="0">
                  <a:latin typeface="Liberation Sans Narrow" panose="020B0606020202030204" pitchFamily="34" charset="0"/>
                </a:rPr>
                <a:t>Permafrost</a:t>
              </a:r>
              <a:endParaRPr lang="it-IT" sz="800" b="1" dirty="0">
                <a:latin typeface="Liberation Sans Narrow" panose="020B0606020202030204" pitchFamily="34" charset="0"/>
              </a:endParaRPr>
            </a:p>
          </p:txBody>
        </p:sp>
        <p:sp>
          <p:nvSpPr>
            <p:cNvPr id="37" name="Freccia in giù 36"/>
            <p:cNvSpPr>
              <a:spLocks noChangeAspect="1"/>
            </p:cNvSpPr>
            <p:nvPr/>
          </p:nvSpPr>
          <p:spPr>
            <a:xfrm>
              <a:off x="7244680" y="3356992"/>
              <a:ext cx="29885" cy="119535"/>
            </a:xfrm>
            <a:prstGeom prst="downArrow">
              <a:avLst/>
            </a:prstGeom>
            <a:solidFill>
              <a:schemeClr val="tx2">
                <a:lumMod val="60000"/>
                <a:lumOff val="40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sp>
          <p:nvSpPr>
            <p:cNvPr id="38" name="Figura a mano libera 37"/>
            <p:cNvSpPr/>
            <p:nvPr/>
          </p:nvSpPr>
          <p:spPr>
            <a:xfrm>
              <a:off x="5220072" y="3268822"/>
              <a:ext cx="1185023" cy="319260"/>
            </a:xfrm>
            <a:custGeom>
              <a:avLst/>
              <a:gdLst>
                <a:gd name="connsiteX0" fmla="*/ 365760 w 1185023"/>
                <a:gd name="connsiteY0" fmla="*/ 30480 h 266700"/>
                <a:gd name="connsiteX1" fmla="*/ 400050 w 1185023"/>
                <a:gd name="connsiteY1" fmla="*/ 34290 h 266700"/>
                <a:gd name="connsiteX2" fmla="*/ 422910 w 1185023"/>
                <a:gd name="connsiteY2" fmla="*/ 38100 h 266700"/>
                <a:gd name="connsiteX3" fmla="*/ 449580 w 1185023"/>
                <a:gd name="connsiteY3" fmla="*/ 41910 h 266700"/>
                <a:gd name="connsiteX4" fmla="*/ 472440 w 1185023"/>
                <a:gd name="connsiteY4" fmla="*/ 49530 h 266700"/>
                <a:gd name="connsiteX5" fmla="*/ 582930 w 1185023"/>
                <a:gd name="connsiteY5" fmla="*/ 57150 h 266700"/>
                <a:gd name="connsiteX6" fmla="*/ 712470 w 1185023"/>
                <a:gd name="connsiteY6" fmla="*/ 68580 h 266700"/>
                <a:gd name="connsiteX7" fmla="*/ 895350 w 1185023"/>
                <a:gd name="connsiteY7" fmla="*/ 72390 h 266700"/>
                <a:gd name="connsiteX8" fmla="*/ 967740 w 1185023"/>
                <a:gd name="connsiteY8" fmla="*/ 64770 h 266700"/>
                <a:gd name="connsiteX9" fmla="*/ 979170 w 1185023"/>
                <a:gd name="connsiteY9" fmla="*/ 57150 h 266700"/>
                <a:gd name="connsiteX10" fmla="*/ 998220 w 1185023"/>
                <a:gd name="connsiteY10" fmla="*/ 38100 h 266700"/>
                <a:gd name="connsiteX11" fmla="*/ 1021080 w 1185023"/>
                <a:gd name="connsiteY11" fmla="*/ 19050 h 266700"/>
                <a:gd name="connsiteX12" fmla="*/ 1032510 w 1185023"/>
                <a:gd name="connsiteY12" fmla="*/ 15240 h 266700"/>
                <a:gd name="connsiteX13" fmla="*/ 1043940 w 1185023"/>
                <a:gd name="connsiteY13" fmla="*/ 7620 h 266700"/>
                <a:gd name="connsiteX14" fmla="*/ 1062990 w 1185023"/>
                <a:gd name="connsiteY14" fmla="*/ 3810 h 266700"/>
                <a:gd name="connsiteX15" fmla="*/ 1074420 w 1185023"/>
                <a:gd name="connsiteY15" fmla="*/ 0 h 266700"/>
                <a:gd name="connsiteX16" fmla="*/ 1116330 w 1185023"/>
                <a:gd name="connsiteY16" fmla="*/ 3810 h 266700"/>
                <a:gd name="connsiteX17" fmla="*/ 1139190 w 1185023"/>
                <a:gd name="connsiteY17" fmla="*/ 11430 h 266700"/>
                <a:gd name="connsiteX18" fmla="*/ 1150620 w 1185023"/>
                <a:gd name="connsiteY18" fmla="*/ 22860 h 266700"/>
                <a:gd name="connsiteX19" fmla="*/ 1173480 w 1185023"/>
                <a:gd name="connsiteY19" fmla="*/ 38100 h 266700"/>
                <a:gd name="connsiteX20" fmla="*/ 1177290 w 1185023"/>
                <a:gd name="connsiteY20" fmla="*/ 49530 h 266700"/>
                <a:gd name="connsiteX21" fmla="*/ 1184910 w 1185023"/>
                <a:gd name="connsiteY21" fmla="*/ 60960 h 266700"/>
                <a:gd name="connsiteX22" fmla="*/ 1177290 w 1185023"/>
                <a:gd name="connsiteY22" fmla="*/ 114300 h 266700"/>
                <a:gd name="connsiteX23" fmla="*/ 1169670 w 1185023"/>
                <a:gd name="connsiteY23" fmla="*/ 125730 h 266700"/>
                <a:gd name="connsiteX24" fmla="*/ 1158240 w 1185023"/>
                <a:gd name="connsiteY24" fmla="*/ 129540 h 266700"/>
                <a:gd name="connsiteX25" fmla="*/ 1139190 w 1185023"/>
                <a:gd name="connsiteY25" fmla="*/ 144780 h 266700"/>
                <a:gd name="connsiteX26" fmla="*/ 1131570 w 1185023"/>
                <a:gd name="connsiteY26" fmla="*/ 156210 h 266700"/>
                <a:gd name="connsiteX27" fmla="*/ 1120140 w 1185023"/>
                <a:gd name="connsiteY27" fmla="*/ 167640 h 266700"/>
                <a:gd name="connsiteX28" fmla="*/ 1112520 w 1185023"/>
                <a:gd name="connsiteY28" fmla="*/ 179070 h 266700"/>
                <a:gd name="connsiteX29" fmla="*/ 1089660 w 1185023"/>
                <a:gd name="connsiteY29" fmla="*/ 190500 h 266700"/>
                <a:gd name="connsiteX30" fmla="*/ 1078230 w 1185023"/>
                <a:gd name="connsiteY30" fmla="*/ 198120 h 266700"/>
                <a:gd name="connsiteX31" fmla="*/ 1066800 w 1185023"/>
                <a:gd name="connsiteY31" fmla="*/ 201930 h 266700"/>
                <a:gd name="connsiteX32" fmla="*/ 1043940 w 1185023"/>
                <a:gd name="connsiteY32" fmla="*/ 220980 h 266700"/>
                <a:gd name="connsiteX33" fmla="*/ 1021080 w 1185023"/>
                <a:gd name="connsiteY33" fmla="*/ 236220 h 266700"/>
                <a:gd name="connsiteX34" fmla="*/ 1002030 w 1185023"/>
                <a:gd name="connsiteY34" fmla="*/ 251460 h 266700"/>
                <a:gd name="connsiteX35" fmla="*/ 990600 w 1185023"/>
                <a:gd name="connsiteY35" fmla="*/ 259080 h 266700"/>
                <a:gd name="connsiteX36" fmla="*/ 967740 w 1185023"/>
                <a:gd name="connsiteY36" fmla="*/ 266700 h 266700"/>
                <a:gd name="connsiteX37" fmla="*/ 887730 w 1185023"/>
                <a:gd name="connsiteY37" fmla="*/ 262890 h 266700"/>
                <a:gd name="connsiteX38" fmla="*/ 830580 w 1185023"/>
                <a:gd name="connsiteY38" fmla="*/ 255270 h 266700"/>
                <a:gd name="connsiteX39" fmla="*/ 803910 w 1185023"/>
                <a:gd name="connsiteY39" fmla="*/ 247650 h 266700"/>
                <a:gd name="connsiteX40" fmla="*/ 765810 w 1185023"/>
                <a:gd name="connsiteY40" fmla="*/ 236220 h 266700"/>
                <a:gd name="connsiteX41" fmla="*/ 742950 w 1185023"/>
                <a:gd name="connsiteY41" fmla="*/ 220980 h 266700"/>
                <a:gd name="connsiteX42" fmla="*/ 731520 w 1185023"/>
                <a:gd name="connsiteY42" fmla="*/ 209550 h 266700"/>
                <a:gd name="connsiteX43" fmla="*/ 708660 w 1185023"/>
                <a:gd name="connsiteY43" fmla="*/ 194310 h 266700"/>
                <a:gd name="connsiteX44" fmla="*/ 697230 w 1185023"/>
                <a:gd name="connsiteY44" fmla="*/ 186690 h 266700"/>
                <a:gd name="connsiteX45" fmla="*/ 674370 w 1185023"/>
                <a:gd name="connsiteY45" fmla="*/ 179070 h 266700"/>
                <a:gd name="connsiteX46" fmla="*/ 662940 w 1185023"/>
                <a:gd name="connsiteY46" fmla="*/ 175260 h 266700"/>
                <a:gd name="connsiteX47" fmla="*/ 510540 w 1185023"/>
                <a:gd name="connsiteY47" fmla="*/ 179070 h 266700"/>
                <a:gd name="connsiteX48" fmla="*/ 419100 w 1185023"/>
                <a:gd name="connsiteY48" fmla="*/ 186690 h 266700"/>
                <a:gd name="connsiteX49" fmla="*/ 293370 w 1185023"/>
                <a:gd name="connsiteY49" fmla="*/ 179070 h 266700"/>
                <a:gd name="connsiteX50" fmla="*/ 281940 w 1185023"/>
                <a:gd name="connsiteY50" fmla="*/ 175260 h 266700"/>
                <a:gd name="connsiteX51" fmla="*/ 266700 w 1185023"/>
                <a:gd name="connsiteY51" fmla="*/ 171450 h 266700"/>
                <a:gd name="connsiteX52" fmla="*/ 224790 w 1185023"/>
                <a:gd name="connsiteY52" fmla="*/ 167640 h 266700"/>
                <a:gd name="connsiteX53" fmla="*/ 213360 w 1185023"/>
                <a:gd name="connsiteY53" fmla="*/ 163830 h 266700"/>
                <a:gd name="connsiteX54" fmla="*/ 140970 w 1185023"/>
                <a:gd name="connsiteY54" fmla="*/ 160020 h 266700"/>
                <a:gd name="connsiteX55" fmla="*/ 118110 w 1185023"/>
                <a:gd name="connsiteY55" fmla="*/ 144780 h 266700"/>
                <a:gd name="connsiteX56" fmla="*/ 95250 w 1185023"/>
                <a:gd name="connsiteY56" fmla="*/ 133350 h 266700"/>
                <a:gd name="connsiteX57" fmla="*/ 49530 w 1185023"/>
                <a:gd name="connsiteY57" fmla="*/ 110490 h 266700"/>
                <a:gd name="connsiteX58" fmla="*/ 38100 w 1185023"/>
                <a:gd name="connsiteY58" fmla="*/ 106680 h 266700"/>
                <a:gd name="connsiteX59" fmla="*/ 26670 w 1185023"/>
                <a:gd name="connsiteY59" fmla="*/ 102870 h 266700"/>
                <a:gd name="connsiteX60" fmla="*/ 0 w 1185023"/>
                <a:gd name="connsiteY60" fmla="*/ 72390 h 266700"/>
                <a:gd name="connsiteX61" fmla="*/ 3810 w 1185023"/>
                <a:gd name="connsiteY61" fmla="*/ 49530 h 266700"/>
                <a:gd name="connsiteX62" fmla="*/ 15240 w 1185023"/>
                <a:gd name="connsiteY62" fmla="*/ 41910 h 266700"/>
                <a:gd name="connsiteX63" fmla="*/ 209550 w 1185023"/>
                <a:gd name="connsiteY63" fmla="*/ 38100 h 266700"/>
                <a:gd name="connsiteX64" fmla="*/ 281940 w 1185023"/>
                <a:gd name="connsiteY64" fmla="*/ 30480 h 266700"/>
                <a:gd name="connsiteX65" fmla="*/ 361950 w 1185023"/>
                <a:gd name="connsiteY65" fmla="*/ 34290 h 266700"/>
                <a:gd name="connsiteX66" fmla="*/ 365760 w 1185023"/>
                <a:gd name="connsiteY66" fmla="*/ 30480 h 266700"/>
                <a:gd name="connsiteX0" fmla="*/ 365760 w 1185023"/>
                <a:gd name="connsiteY0" fmla="*/ 30480 h 266700"/>
                <a:gd name="connsiteX1" fmla="*/ 400050 w 1185023"/>
                <a:gd name="connsiteY1" fmla="*/ 34290 h 266700"/>
                <a:gd name="connsiteX2" fmla="*/ 422910 w 1185023"/>
                <a:gd name="connsiteY2" fmla="*/ 38100 h 266700"/>
                <a:gd name="connsiteX3" fmla="*/ 449580 w 1185023"/>
                <a:gd name="connsiteY3" fmla="*/ 41910 h 266700"/>
                <a:gd name="connsiteX4" fmla="*/ 472440 w 1185023"/>
                <a:gd name="connsiteY4" fmla="*/ 49530 h 266700"/>
                <a:gd name="connsiteX5" fmla="*/ 582930 w 1185023"/>
                <a:gd name="connsiteY5" fmla="*/ 57150 h 266700"/>
                <a:gd name="connsiteX6" fmla="*/ 712470 w 1185023"/>
                <a:gd name="connsiteY6" fmla="*/ 68580 h 266700"/>
                <a:gd name="connsiteX7" fmla="*/ 895350 w 1185023"/>
                <a:gd name="connsiteY7" fmla="*/ 72390 h 266700"/>
                <a:gd name="connsiteX8" fmla="*/ 967740 w 1185023"/>
                <a:gd name="connsiteY8" fmla="*/ 64770 h 266700"/>
                <a:gd name="connsiteX9" fmla="*/ 979170 w 1185023"/>
                <a:gd name="connsiteY9" fmla="*/ 57150 h 266700"/>
                <a:gd name="connsiteX10" fmla="*/ 998220 w 1185023"/>
                <a:gd name="connsiteY10" fmla="*/ 38100 h 266700"/>
                <a:gd name="connsiteX11" fmla="*/ 1021080 w 1185023"/>
                <a:gd name="connsiteY11" fmla="*/ 19050 h 266700"/>
                <a:gd name="connsiteX12" fmla="*/ 1032510 w 1185023"/>
                <a:gd name="connsiteY12" fmla="*/ 15240 h 266700"/>
                <a:gd name="connsiteX13" fmla="*/ 1043940 w 1185023"/>
                <a:gd name="connsiteY13" fmla="*/ 7620 h 266700"/>
                <a:gd name="connsiteX14" fmla="*/ 1062990 w 1185023"/>
                <a:gd name="connsiteY14" fmla="*/ 3810 h 266700"/>
                <a:gd name="connsiteX15" fmla="*/ 1074420 w 1185023"/>
                <a:gd name="connsiteY15" fmla="*/ 0 h 266700"/>
                <a:gd name="connsiteX16" fmla="*/ 1116330 w 1185023"/>
                <a:gd name="connsiteY16" fmla="*/ 3810 h 266700"/>
                <a:gd name="connsiteX17" fmla="*/ 1139190 w 1185023"/>
                <a:gd name="connsiteY17" fmla="*/ 11430 h 266700"/>
                <a:gd name="connsiteX18" fmla="*/ 1150620 w 1185023"/>
                <a:gd name="connsiteY18" fmla="*/ 22860 h 266700"/>
                <a:gd name="connsiteX19" fmla="*/ 1173480 w 1185023"/>
                <a:gd name="connsiteY19" fmla="*/ 38100 h 266700"/>
                <a:gd name="connsiteX20" fmla="*/ 1177290 w 1185023"/>
                <a:gd name="connsiteY20" fmla="*/ 49530 h 266700"/>
                <a:gd name="connsiteX21" fmla="*/ 1184910 w 1185023"/>
                <a:gd name="connsiteY21" fmla="*/ 60960 h 266700"/>
                <a:gd name="connsiteX22" fmla="*/ 1177290 w 1185023"/>
                <a:gd name="connsiteY22" fmla="*/ 114300 h 266700"/>
                <a:gd name="connsiteX23" fmla="*/ 1169670 w 1185023"/>
                <a:gd name="connsiteY23" fmla="*/ 125730 h 266700"/>
                <a:gd name="connsiteX24" fmla="*/ 1158240 w 1185023"/>
                <a:gd name="connsiteY24" fmla="*/ 129540 h 266700"/>
                <a:gd name="connsiteX25" fmla="*/ 1139190 w 1185023"/>
                <a:gd name="connsiteY25" fmla="*/ 144780 h 266700"/>
                <a:gd name="connsiteX26" fmla="*/ 1131570 w 1185023"/>
                <a:gd name="connsiteY26" fmla="*/ 156210 h 266700"/>
                <a:gd name="connsiteX27" fmla="*/ 1120140 w 1185023"/>
                <a:gd name="connsiteY27" fmla="*/ 167640 h 266700"/>
                <a:gd name="connsiteX28" fmla="*/ 1112520 w 1185023"/>
                <a:gd name="connsiteY28" fmla="*/ 179070 h 266700"/>
                <a:gd name="connsiteX29" fmla="*/ 1089660 w 1185023"/>
                <a:gd name="connsiteY29" fmla="*/ 190500 h 266700"/>
                <a:gd name="connsiteX30" fmla="*/ 1078230 w 1185023"/>
                <a:gd name="connsiteY30" fmla="*/ 198120 h 266700"/>
                <a:gd name="connsiteX31" fmla="*/ 1066800 w 1185023"/>
                <a:gd name="connsiteY31" fmla="*/ 201930 h 266700"/>
                <a:gd name="connsiteX32" fmla="*/ 1043940 w 1185023"/>
                <a:gd name="connsiteY32" fmla="*/ 220980 h 266700"/>
                <a:gd name="connsiteX33" fmla="*/ 1021080 w 1185023"/>
                <a:gd name="connsiteY33" fmla="*/ 236220 h 266700"/>
                <a:gd name="connsiteX34" fmla="*/ 1002030 w 1185023"/>
                <a:gd name="connsiteY34" fmla="*/ 251460 h 266700"/>
                <a:gd name="connsiteX35" fmla="*/ 990600 w 1185023"/>
                <a:gd name="connsiteY35" fmla="*/ 259080 h 266700"/>
                <a:gd name="connsiteX36" fmla="*/ 967740 w 1185023"/>
                <a:gd name="connsiteY36" fmla="*/ 266700 h 266700"/>
                <a:gd name="connsiteX37" fmla="*/ 887730 w 1185023"/>
                <a:gd name="connsiteY37" fmla="*/ 262890 h 266700"/>
                <a:gd name="connsiteX38" fmla="*/ 830580 w 1185023"/>
                <a:gd name="connsiteY38" fmla="*/ 255270 h 266700"/>
                <a:gd name="connsiteX39" fmla="*/ 803910 w 1185023"/>
                <a:gd name="connsiteY39" fmla="*/ 247650 h 266700"/>
                <a:gd name="connsiteX40" fmla="*/ 765810 w 1185023"/>
                <a:gd name="connsiteY40" fmla="*/ 236220 h 266700"/>
                <a:gd name="connsiteX41" fmla="*/ 742950 w 1185023"/>
                <a:gd name="connsiteY41" fmla="*/ 220980 h 266700"/>
                <a:gd name="connsiteX42" fmla="*/ 731520 w 1185023"/>
                <a:gd name="connsiteY42" fmla="*/ 209550 h 266700"/>
                <a:gd name="connsiteX43" fmla="*/ 708660 w 1185023"/>
                <a:gd name="connsiteY43" fmla="*/ 194310 h 266700"/>
                <a:gd name="connsiteX44" fmla="*/ 697230 w 1185023"/>
                <a:gd name="connsiteY44" fmla="*/ 186690 h 266700"/>
                <a:gd name="connsiteX45" fmla="*/ 674370 w 1185023"/>
                <a:gd name="connsiteY45" fmla="*/ 179070 h 266700"/>
                <a:gd name="connsiteX46" fmla="*/ 594360 w 1185023"/>
                <a:gd name="connsiteY46" fmla="*/ 201983 h 266700"/>
                <a:gd name="connsiteX47" fmla="*/ 510540 w 1185023"/>
                <a:gd name="connsiteY47" fmla="*/ 179070 h 266700"/>
                <a:gd name="connsiteX48" fmla="*/ 419100 w 1185023"/>
                <a:gd name="connsiteY48" fmla="*/ 186690 h 266700"/>
                <a:gd name="connsiteX49" fmla="*/ 293370 w 1185023"/>
                <a:gd name="connsiteY49" fmla="*/ 179070 h 266700"/>
                <a:gd name="connsiteX50" fmla="*/ 281940 w 1185023"/>
                <a:gd name="connsiteY50" fmla="*/ 175260 h 266700"/>
                <a:gd name="connsiteX51" fmla="*/ 266700 w 1185023"/>
                <a:gd name="connsiteY51" fmla="*/ 171450 h 266700"/>
                <a:gd name="connsiteX52" fmla="*/ 224790 w 1185023"/>
                <a:gd name="connsiteY52" fmla="*/ 167640 h 266700"/>
                <a:gd name="connsiteX53" fmla="*/ 213360 w 1185023"/>
                <a:gd name="connsiteY53" fmla="*/ 163830 h 266700"/>
                <a:gd name="connsiteX54" fmla="*/ 140970 w 1185023"/>
                <a:gd name="connsiteY54" fmla="*/ 160020 h 266700"/>
                <a:gd name="connsiteX55" fmla="*/ 118110 w 1185023"/>
                <a:gd name="connsiteY55" fmla="*/ 144780 h 266700"/>
                <a:gd name="connsiteX56" fmla="*/ 95250 w 1185023"/>
                <a:gd name="connsiteY56" fmla="*/ 133350 h 266700"/>
                <a:gd name="connsiteX57" fmla="*/ 49530 w 1185023"/>
                <a:gd name="connsiteY57" fmla="*/ 110490 h 266700"/>
                <a:gd name="connsiteX58" fmla="*/ 38100 w 1185023"/>
                <a:gd name="connsiteY58" fmla="*/ 106680 h 266700"/>
                <a:gd name="connsiteX59" fmla="*/ 26670 w 1185023"/>
                <a:gd name="connsiteY59" fmla="*/ 102870 h 266700"/>
                <a:gd name="connsiteX60" fmla="*/ 0 w 1185023"/>
                <a:gd name="connsiteY60" fmla="*/ 72390 h 266700"/>
                <a:gd name="connsiteX61" fmla="*/ 3810 w 1185023"/>
                <a:gd name="connsiteY61" fmla="*/ 49530 h 266700"/>
                <a:gd name="connsiteX62" fmla="*/ 15240 w 1185023"/>
                <a:gd name="connsiteY62" fmla="*/ 41910 h 266700"/>
                <a:gd name="connsiteX63" fmla="*/ 209550 w 1185023"/>
                <a:gd name="connsiteY63" fmla="*/ 38100 h 266700"/>
                <a:gd name="connsiteX64" fmla="*/ 281940 w 1185023"/>
                <a:gd name="connsiteY64" fmla="*/ 30480 h 266700"/>
                <a:gd name="connsiteX65" fmla="*/ 361950 w 1185023"/>
                <a:gd name="connsiteY65" fmla="*/ 34290 h 266700"/>
                <a:gd name="connsiteX66" fmla="*/ 365760 w 1185023"/>
                <a:gd name="connsiteY66" fmla="*/ 30480 h 266700"/>
                <a:gd name="connsiteX0" fmla="*/ 365760 w 1185023"/>
                <a:gd name="connsiteY0" fmla="*/ 30480 h 266700"/>
                <a:gd name="connsiteX1" fmla="*/ 400050 w 1185023"/>
                <a:gd name="connsiteY1" fmla="*/ 34290 h 266700"/>
                <a:gd name="connsiteX2" fmla="*/ 422910 w 1185023"/>
                <a:gd name="connsiteY2" fmla="*/ 38100 h 266700"/>
                <a:gd name="connsiteX3" fmla="*/ 449580 w 1185023"/>
                <a:gd name="connsiteY3" fmla="*/ 41910 h 266700"/>
                <a:gd name="connsiteX4" fmla="*/ 472440 w 1185023"/>
                <a:gd name="connsiteY4" fmla="*/ 49530 h 266700"/>
                <a:gd name="connsiteX5" fmla="*/ 582930 w 1185023"/>
                <a:gd name="connsiteY5" fmla="*/ 57150 h 266700"/>
                <a:gd name="connsiteX6" fmla="*/ 712470 w 1185023"/>
                <a:gd name="connsiteY6" fmla="*/ 68580 h 266700"/>
                <a:gd name="connsiteX7" fmla="*/ 895350 w 1185023"/>
                <a:gd name="connsiteY7" fmla="*/ 72390 h 266700"/>
                <a:gd name="connsiteX8" fmla="*/ 967740 w 1185023"/>
                <a:gd name="connsiteY8" fmla="*/ 64770 h 266700"/>
                <a:gd name="connsiteX9" fmla="*/ 979170 w 1185023"/>
                <a:gd name="connsiteY9" fmla="*/ 57150 h 266700"/>
                <a:gd name="connsiteX10" fmla="*/ 998220 w 1185023"/>
                <a:gd name="connsiteY10" fmla="*/ 38100 h 266700"/>
                <a:gd name="connsiteX11" fmla="*/ 1021080 w 1185023"/>
                <a:gd name="connsiteY11" fmla="*/ 19050 h 266700"/>
                <a:gd name="connsiteX12" fmla="*/ 1032510 w 1185023"/>
                <a:gd name="connsiteY12" fmla="*/ 15240 h 266700"/>
                <a:gd name="connsiteX13" fmla="*/ 1043940 w 1185023"/>
                <a:gd name="connsiteY13" fmla="*/ 7620 h 266700"/>
                <a:gd name="connsiteX14" fmla="*/ 1062990 w 1185023"/>
                <a:gd name="connsiteY14" fmla="*/ 3810 h 266700"/>
                <a:gd name="connsiteX15" fmla="*/ 1074420 w 1185023"/>
                <a:gd name="connsiteY15" fmla="*/ 0 h 266700"/>
                <a:gd name="connsiteX16" fmla="*/ 1116330 w 1185023"/>
                <a:gd name="connsiteY16" fmla="*/ 3810 h 266700"/>
                <a:gd name="connsiteX17" fmla="*/ 1139190 w 1185023"/>
                <a:gd name="connsiteY17" fmla="*/ 11430 h 266700"/>
                <a:gd name="connsiteX18" fmla="*/ 1150620 w 1185023"/>
                <a:gd name="connsiteY18" fmla="*/ 22860 h 266700"/>
                <a:gd name="connsiteX19" fmla="*/ 1173480 w 1185023"/>
                <a:gd name="connsiteY19" fmla="*/ 38100 h 266700"/>
                <a:gd name="connsiteX20" fmla="*/ 1177290 w 1185023"/>
                <a:gd name="connsiteY20" fmla="*/ 49530 h 266700"/>
                <a:gd name="connsiteX21" fmla="*/ 1184910 w 1185023"/>
                <a:gd name="connsiteY21" fmla="*/ 60960 h 266700"/>
                <a:gd name="connsiteX22" fmla="*/ 1177290 w 1185023"/>
                <a:gd name="connsiteY22" fmla="*/ 114300 h 266700"/>
                <a:gd name="connsiteX23" fmla="*/ 1169670 w 1185023"/>
                <a:gd name="connsiteY23" fmla="*/ 125730 h 266700"/>
                <a:gd name="connsiteX24" fmla="*/ 1158240 w 1185023"/>
                <a:gd name="connsiteY24" fmla="*/ 129540 h 266700"/>
                <a:gd name="connsiteX25" fmla="*/ 1139190 w 1185023"/>
                <a:gd name="connsiteY25" fmla="*/ 144780 h 266700"/>
                <a:gd name="connsiteX26" fmla="*/ 1131570 w 1185023"/>
                <a:gd name="connsiteY26" fmla="*/ 156210 h 266700"/>
                <a:gd name="connsiteX27" fmla="*/ 1120140 w 1185023"/>
                <a:gd name="connsiteY27" fmla="*/ 167640 h 266700"/>
                <a:gd name="connsiteX28" fmla="*/ 1112520 w 1185023"/>
                <a:gd name="connsiteY28" fmla="*/ 179070 h 266700"/>
                <a:gd name="connsiteX29" fmla="*/ 1089660 w 1185023"/>
                <a:gd name="connsiteY29" fmla="*/ 190500 h 266700"/>
                <a:gd name="connsiteX30" fmla="*/ 1078230 w 1185023"/>
                <a:gd name="connsiteY30" fmla="*/ 198120 h 266700"/>
                <a:gd name="connsiteX31" fmla="*/ 1066800 w 1185023"/>
                <a:gd name="connsiteY31" fmla="*/ 201930 h 266700"/>
                <a:gd name="connsiteX32" fmla="*/ 1043940 w 1185023"/>
                <a:gd name="connsiteY32" fmla="*/ 220980 h 266700"/>
                <a:gd name="connsiteX33" fmla="*/ 1021080 w 1185023"/>
                <a:gd name="connsiteY33" fmla="*/ 236220 h 266700"/>
                <a:gd name="connsiteX34" fmla="*/ 1002030 w 1185023"/>
                <a:gd name="connsiteY34" fmla="*/ 251460 h 266700"/>
                <a:gd name="connsiteX35" fmla="*/ 990600 w 1185023"/>
                <a:gd name="connsiteY35" fmla="*/ 259080 h 266700"/>
                <a:gd name="connsiteX36" fmla="*/ 967740 w 1185023"/>
                <a:gd name="connsiteY36" fmla="*/ 266700 h 266700"/>
                <a:gd name="connsiteX37" fmla="*/ 887730 w 1185023"/>
                <a:gd name="connsiteY37" fmla="*/ 262890 h 266700"/>
                <a:gd name="connsiteX38" fmla="*/ 830580 w 1185023"/>
                <a:gd name="connsiteY38" fmla="*/ 255270 h 266700"/>
                <a:gd name="connsiteX39" fmla="*/ 803910 w 1185023"/>
                <a:gd name="connsiteY39" fmla="*/ 247650 h 266700"/>
                <a:gd name="connsiteX40" fmla="*/ 765810 w 1185023"/>
                <a:gd name="connsiteY40" fmla="*/ 236220 h 266700"/>
                <a:gd name="connsiteX41" fmla="*/ 742950 w 1185023"/>
                <a:gd name="connsiteY41" fmla="*/ 220980 h 266700"/>
                <a:gd name="connsiteX42" fmla="*/ 731520 w 1185023"/>
                <a:gd name="connsiteY42" fmla="*/ 209550 h 266700"/>
                <a:gd name="connsiteX43" fmla="*/ 708660 w 1185023"/>
                <a:gd name="connsiteY43" fmla="*/ 194310 h 266700"/>
                <a:gd name="connsiteX44" fmla="*/ 697230 w 1185023"/>
                <a:gd name="connsiteY44" fmla="*/ 186690 h 266700"/>
                <a:gd name="connsiteX45" fmla="*/ 666750 w 1185023"/>
                <a:gd name="connsiteY45" fmla="*/ 232516 h 266700"/>
                <a:gd name="connsiteX46" fmla="*/ 594360 w 1185023"/>
                <a:gd name="connsiteY46" fmla="*/ 201983 h 266700"/>
                <a:gd name="connsiteX47" fmla="*/ 510540 w 1185023"/>
                <a:gd name="connsiteY47" fmla="*/ 179070 h 266700"/>
                <a:gd name="connsiteX48" fmla="*/ 419100 w 1185023"/>
                <a:gd name="connsiteY48" fmla="*/ 186690 h 266700"/>
                <a:gd name="connsiteX49" fmla="*/ 293370 w 1185023"/>
                <a:gd name="connsiteY49" fmla="*/ 179070 h 266700"/>
                <a:gd name="connsiteX50" fmla="*/ 281940 w 1185023"/>
                <a:gd name="connsiteY50" fmla="*/ 175260 h 266700"/>
                <a:gd name="connsiteX51" fmla="*/ 266700 w 1185023"/>
                <a:gd name="connsiteY51" fmla="*/ 171450 h 266700"/>
                <a:gd name="connsiteX52" fmla="*/ 224790 w 1185023"/>
                <a:gd name="connsiteY52" fmla="*/ 167640 h 266700"/>
                <a:gd name="connsiteX53" fmla="*/ 213360 w 1185023"/>
                <a:gd name="connsiteY53" fmla="*/ 163830 h 266700"/>
                <a:gd name="connsiteX54" fmla="*/ 140970 w 1185023"/>
                <a:gd name="connsiteY54" fmla="*/ 160020 h 266700"/>
                <a:gd name="connsiteX55" fmla="*/ 118110 w 1185023"/>
                <a:gd name="connsiteY55" fmla="*/ 144780 h 266700"/>
                <a:gd name="connsiteX56" fmla="*/ 95250 w 1185023"/>
                <a:gd name="connsiteY56" fmla="*/ 133350 h 266700"/>
                <a:gd name="connsiteX57" fmla="*/ 49530 w 1185023"/>
                <a:gd name="connsiteY57" fmla="*/ 110490 h 266700"/>
                <a:gd name="connsiteX58" fmla="*/ 38100 w 1185023"/>
                <a:gd name="connsiteY58" fmla="*/ 106680 h 266700"/>
                <a:gd name="connsiteX59" fmla="*/ 26670 w 1185023"/>
                <a:gd name="connsiteY59" fmla="*/ 102870 h 266700"/>
                <a:gd name="connsiteX60" fmla="*/ 0 w 1185023"/>
                <a:gd name="connsiteY60" fmla="*/ 72390 h 266700"/>
                <a:gd name="connsiteX61" fmla="*/ 3810 w 1185023"/>
                <a:gd name="connsiteY61" fmla="*/ 49530 h 266700"/>
                <a:gd name="connsiteX62" fmla="*/ 15240 w 1185023"/>
                <a:gd name="connsiteY62" fmla="*/ 41910 h 266700"/>
                <a:gd name="connsiteX63" fmla="*/ 209550 w 1185023"/>
                <a:gd name="connsiteY63" fmla="*/ 38100 h 266700"/>
                <a:gd name="connsiteX64" fmla="*/ 281940 w 1185023"/>
                <a:gd name="connsiteY64" fmla="*/ 30480 h 266700"/>
                <a:gd name="connsiteX65" fmla="*/ 361950 w 1185023"/>
                <a:gd name="connsiteY65" fmla="*/ 34290 h 266700"/>
                <a:gd name="connsiteX66" fmla="*/ 365760 w 1185023"/>
                <a:gd name="connsiteY66" fmla="*/ 30480 h 266700"/>
                <a:gd name="connsiteX0" fmla="*/ 365760 w 1185023"/>
                <a:gd name="connsiteY0" fmla="*/ 30480 h 266700"/>
                <a:gd name="connsiteX1" fmla="*/ 400050 w 1185023"/>
                <a:gd name="connsiteY1" fmla="*/ 34290 h 266700"/>
                <a:gd name="connsiteX2" fmla="*/ 422910 w 1185023"/>
                <a:gd name="connsiteY2" fmla="*/ 38100 h 266700"/>
                <a:gd name="connsiteX3" fmla="*/ 449580 w 1185023"/>
                <a:gd name="connsiteY3" fmla="*/ 41910 h 266700"/>
                <a:gd name="connsiteX4" fmla="*/ 472440 w 1185023"/>
                <a:gd name="connsiteY4" fmla="*/ 49530 h 266700"/>
                <a:gd name="connsiteX5" fmla="*/ 582930 w 1185023"/>
                <a:gd name="connsiteY5" fmla="*/ 57150 h 266700"/>
                <a:gd name="connsiteX6" fmla="*/ 712470 w 1185023"/>
                <a:gd name="connsiteY6" fmla="*/ 68580 h 266700"/>
                <a:gd name="connsiteX7" fmla="*/ 895350 w 1185023"/>
                <a:gd name="connsiteY7" fmla="*/ 72390 h 266700"/>
                <a:gd name="connsiteX8" fmla="*/ 967740 w 1185023"/>
                <a:gd name="connsiteY8" fmla="*/ 64770 h 266700"/>
                <a:gd name="connsiteX9" fmla="*/ 979170 w 1185023"/>
                <a:gd name="connsiteY9" fmla="*/ 57150 h 266700"/>
                <a:gd name="connsiteX10" fmla="*/ 998220 w 1185023"/>
                <a:gd name="connsiteY10" fmla="*/ 38100 h 266700"/>
                <a:gd name="connsiteX11" fmla="*/ 1021080 w 1185023"/>
                <a:gd name="connsiteY11" fmla="*/ 19050 h 266700"/>
                <a:gd name="connsiteX12" fmla="*/ 1032510 w 1185023"/>
                <a:gd name="connsiteY12" fmla="*/ 15240 h 266700"/>
                <a:gd name="connsiteX13" fmla="*/ 1043940 w 1185023"/>
                <a:gd name="connsiteY13" fmla="*/ 7620 h 266700"/>
                <a:gd name="connsiteX14" fmla="*/ 1062990 w 1185023"/>
                <a:gd name="connsiteY14" fmla="*/ 3810 h 266700"/>
                <a:gd name="connsiteX15" fmla="*/ 1074420 w 1185023"/>
                <a:gd name="connsiteY15" fmla="*/ 0 h 266700"/>
                <a:gd name="connsiteX16" fmla="*/ 1116330 w 1185023"/>
                <a:gd name="connsiteY16" fmla="*/ 3810 h 266700"/>
                <a:gd name="connsiteX17" fmla="*/ 1139190 w 1185023"/>
                <a:gd name="connsiteY17" fmla="*/ 11430 h 266700"/>
                <a:gd name="connsiteX18" fmla="*/ 1150620 w 1185023"/>
                <a:gd name="connsiteY18" fmla="*/ 22860 h 266700"/>
                <a:gd name="connsiteX19" fmla="*/ 1173480 w 1185023"/>
                <a:gd name="connsiteY19" fmla="*/ 38100 h 266700"/>
                <a:gd name="connsiteX20" fmla="*/ 1177290 w 1185023"/>
                <a:gd name="connsiteY20" fmla="*/ 49530 h 266700"/>
                <a:gd name="connsiteX21" fmla="*/ 1184910 w 1185023"/>
                <a:gd name="connsiteY21" fmla="*/ 60960 h 266700"/>
                <a:gd name="connsiteX22" fmla="*/ 1177290 w 1185023"/>
                <a:gd name="connsiteY22" fmla="*/ 114300 h 266700"/>
                <a:gd name="connsiteX23" fmla="*/ 1169670 w 1185023"/>
                <a:gd name="connsiteY23" fmla="*/ 125730 h 266700"/>
                <a:gd name="connsiteX24" fmla="*/ 1158240 w 1185023"/>
                <a:gd name="connsiteY24" fmla="*/ 129540 h 266700"/>
                <a:gd name="connsiteX25" fmla="*/ 1139190 w 1185023"/>
                <a:gd name="connsiteY25" fmla="*/ 144780 h 266700"/>
                <a:gd name="connsiteX26" fmla="*/ 1131570 w 1185023"/>
                <a:gd name="connsiteY26" fmla="*/ 156210 h 266700"/>
                <a:gd name="connsiteX27" fmla="*/ 1120140 w 1185023"/>
                <a:gd name="connsiteY27" fmla="*/ 167640 h 266700"/>
                <a:gd name="connsiteX28" fmla="*/ 1112520 w 1185023"/>
                <a:gd name="connsiteY28" fmla="*/ 179070 h 266700"/>
                <a:gd name="connsiteX29" fmla="*/ 1089660 w 1185023"/>
                <a:gd name="connsiteY29" fmla="*/ 190500 h 266700"/>
                <a:gd name="connsiteX30" fmla="*/ 1078230 w 1185023"/>
                <a:gd name="connsiteY30" fmla="*/ 198120 h 266700"/>
                <a:gd name="connsiteX31" fmla="*/ 1066800 w 1185023"/>
                <a:gd name="connsiteY31" fmla="*/ 201930 h 266700"/>
                <a:gd name="connsiteX32" fmla="*/ 1043940 w 1185023"/>
                <a:gd name="connsiteY32" fmla="*/ 220980 h 266700"/>
                <a:gd name="connsiteX33" fmla="*/ 1021080 w 1185023"/>
                <a:gd name="connsiteY33" fmla="*/ 236220 h 266700"/>
                <a:gd name="connsiteX34" fmla="*/ 1002030 w 1185023"/>
                <a:gd name="connsiteY34" fmla="*/ 251460 h 266700"/>
                <a:gd name="connsiteX35" fmla="*/ 990600 w 1185023"/>
                <a:gd name="connsiteY35" fmla="*/ 259080 h 266700"/>
                <a:gd name="connsiteX36" fmla="*/ 967740 w 1185023"/>
                <a:gd name="connsiteY36" fmla="*/ 266700 h 266700"/>
                <a:gd name="connsiteX37" fmla="*/ 887730 w 1185023"/>
                <a:gd name="connsiteY37" fmla="*/ 262890 h 266700"/>
                <a:gd name="connsiteX38" fmla="*/ 830580 w 1185023"/>
                <a:gd name="connsiteY38" fmla="*/ 255270 h 266700"/>
                <a:gd name="connsiteX39" fmla="*/ 803910 w 1185023"/>
                <a:gd name="connsiteY39" fmla="*/ 247650 h 266700"/>
                <a:gd name="connsiteX40" fmla="*/ 765810 w 1185023"/>
                <a:gd name="connsiteY40" fmla="*/ 236220 h 266700"/>
                <a:gd name="connsiteX41" fmla="*/ 742950 w 1185023"/>
                <a:gd name="connsiteY41" fmla="*/ 220980 h 266700"/>
                <a:gd name="connsiteX42" fmla="*/ 731520 w 1185023"/>
                <a:gd name="connsiteY42" fmla="*/ 209550 h 266700"/>
                <a:gd name="connsiteX43" fmla="*/ 723900 w 1185023"/>
                <a:gd name="connsiteY43" fmla="*/ 244416 h 266700"/>
                <a:gd name="connsiteX44" fmla="*/ 697230 w 1185023"/>
                <a:gd name="connsiteY44" fmla="*/ 186690 h 266700"/>
                <a:gd name="connsiteX45" fmla="*/ 666750 w 1185023"/>
                <a:gd name="connsiteY45" fmla="*/ 232516 h 266700"/>
                <a:gd name="connsiteX46" fmla="*/ 594360 w 1185023"/>
                <a:gd name="connsiteY46" fmla="*/ 201983 h 266700"/>
                <a:gd name="connsiteX47" fmla="*/ 510540 w 1185023"/>
                <a:gd name="connsiteY47" fmla="*/ 179070 h 266700"/>
                <a:gd name="connsiteX48" fmla="*/ 419100 w 1185023"/>
                <a:gd name="connsiteY48" fmla="*/ 186690 h 266700"/>
                <a:gd name="connsiteX49" fmla="*/ 293370 w 1185023"/>
                <a:gd name="connsiteY49" fmla="*/ 179070 h 266700"/>
                <a:gd name="connsiteX50" fmla="*/ 281940 w 1185023"/>
                <a:gd name="connsiteY50" fmla="*/ 175260 h 266700"/>
                <a:gd name="connsiteX51" fmla="*/ 266700 w 1185023"/>
                <a:gd name="connsiteY51" fmla="*/ 171450 h 266700"/>
                <a:gd name="connsiteX52" fmla="*/ 224790 w 1185023"/>
                <a:gd name="connsiteY52" fmla="*/ 167640 h 266700"/>
                <a:gd name="connsiteX53" fmla="*/ 213360 w 1185023"/>
                <a:gd name="connsiteY53" fmla="*/ 163830 h 266700"/>
                <a:gd name="connsiteX54" fmla="*/ 140970 w 1185023"/>
                <a:gd name="connsiteY54" fmla="*/ 160020 h 266700"/>
                <a:gd name="connsiteX55" fmla="*/ 118110 w 1185023"/>
                <a:gd name="connsiteY55" fmla="*/ 144780 h 266700"/>
                <a:gd name="connsiteX56" fmla="*/ 95250 w 1185023"/>
                <a:gd name="connsiteY56" fmla="*/ 133350 h 266700"/>
                <a:gd name="connsiteX57" fmla="*/ 49530 w 1185023"/>
                <a:gd name="connsiteY57" fmla="*/ 110490 h 266700"/>
                <a:gd name="connsiteX58" fmla="*/ 38100 w 1185023"/>
                <a:gd name="connsiteY58" fmla="*/ 106680 h 266700"/>
                <a:gd name="connsiteX59" fmla="*/ 26670 w 1185023"/>
                <a:gd name="connsiteY59" fmla="*/ 102870 h 266700"/>
                <a:gd name="connsiteX60" fmla="*/ 0 w 1185023"/>
                <a:gd name="connsiteY60" fmla="*/ 72390 h 266700"/>
                <a:gd name="connsiteX61" fmla="*/ 3810 w 1185023"/>
                <a:gd name="connsiteY61" fmla="*/ 49530 h 266700"/>
                <a:gd name="connsiteX62" fmla="*/ 15240 w 1185023"/>
                <a:gd name="connsiteY62" fmla="*/ 41910 h 266700"/>
                <a:gd name="connsiteX63" fmla="*/ 209550 w 1185023"/>
                <a:gd name="connsiteY63" fmla="*/ 38100 h 266700"/>
                <a:gd name="connsiteX64" fmla="*/ 281940 w 1185023"/>
                <a:gd name="connsiteY64" fmla="*/ 30480 h 266700"/>
                <a:gd name="connsiteX65" fmla="*/ 361950 w 1185023"/>
                <a:gd name="connsiteY65" fmla="*/ 34290 h 266700"/>
                <a:gd name="connsiteX66" fmla="*/ 365760 w 1185023"/>
                <a:gd name="connsiteY66" fmla="*/ 30480 h 266700"/>
                <a:gd name="connsiteX0" fmla="*/ 365760 w 1185023"/>
                <a:gd name="connsiteY0" fmla="*/ 30480 h 266700"/>
                <a:gd name="connsiteX1" fmla="*/ 400050 w 1185023"/>
                <a:gd name="connsiteY1" fmla="*/ 34290 h 266700"/>
                <a:gd name="connsiteX2" fmla="*/ 422910 w 1185023"/>
                <a:gd name="connsiteY2" fmla="*/ 38100 h 266700"/>
                <a:gd name="connsiteX3" fmla="*/ 449580 w 1185023"/>
                <a:gd name="connsiteY3" fmla="*/ 41910 h 266700"/>
                <a:gd name="connsiteX4" fmla="*/ 472440 w 1185023"/>
                <a:gd name="connsiteY4" fmla="*/ 49530 h 266700"/>
                <a:gd name="connsiteX5" fmla="*/ 582930 w 1185023"/>
                <a:gd name="connsiteY5" fmla="*/ 57150 h 266700"/>
                <a:gd name="connsiteX6" fmla="*/ 712470 w 1185023"/>
                <a:gd name="connsiteY6" fmla="*/ 68580 h 266700"/>
                <a:gd name="connsiteX7" fmla="*/ 895350 w 1185023"/>
                <a:gd name="connsiteY7" fmla="*/ 72390 h 266700"/>
                <a:gd name="connsiteX8" fmla="*/ 967740 w 1185023"/>
                <a:gd name="connsiteY8" fmla="*/ 64770 h 266700"/>
                <a:gd name="connsiteX9" fmla="*/ 979170 w 1185023"/>
                <a:gd name="connsiteY9" fmla="*/ 57150 h 266700"/>
                <a:gd name="connsiteX10" fmla="*/ 998220 w 1185023"/>
                <a:gd name="connsiteY10" fmla="*/ 38100 h 266700"/>
                <a:gd name="connsiteX11" fmla="*/ 1021080 w 1185023"/>
                <a:gd name="connsiteY11" fmla="*/ 19050 h 266700"/>
                <a:gd name="connsiteX12" fmla="*/ 1032510 w 1185023"/>
                <a:gd name="connsiteY12" fmla="*/ 15240 h 266700"/>
                <a:gd name="connsiteX13" fmla="*/ 1043940 w 1185023"/>
                <a:gd name="connsiteY13" fmla="*/ 7620 h 266700"/>
                <a:gd name="connsiteX14" fmla="*/ 1062990 w 1185023"/>
                <a:gd name="connsiteY14" fmla="*/ 3810 h 266700"/>
                <a:gd name="connsiteX15" fmla="*/ 1074420 w 1185023"/>
                <a:gd name="connsiteY15" fmla="*/ 0 h 266700"/>
                <a:gd name="connsiteX16" fmla="*/ 1116330 w 1185023"/>
                <a:gd name="connsiteY16" fmla="*/ 3810 h 266700"/>
                <a:gd name="connsiteX17" fmla="*/ 1139190 w 1185023"/>
                <a:gd name="connsiteY17" fmla="*/ 11430 h 266700"/>
                <a:gd name="connsiteX18" fmla="*/ 1150620 w 1185023"/>
                <a:gd name="connsiteY18" fmla="*/ 22860 h 266700"/>
                <a:gd name="connsiteX19" fmla="*/ 1173480 w 1185023"/>
                <a:gd name="connsiteY19" fmla="*/ 38100 h 266700"/>
                <a:gd name="connsiteX20" fmla="*/ 1177290 w 1185023"/>
                <a:gd name="connsiteY20" fmla="*/ 49530 h 266700"/>
                <a:gd name="connsiteX21" fmla="*/ 1184910 w 1185023"/>
                <a:gd name="connsiteY21" fmla="*/ 60960 h 266700"/>
                <a:gd name="connsiteX22" fmla="*/ 1177290 w 1185023"/>
                <a:gd name="connsiteY22" fmla="*/ 114300 h 266700"/>
                <a:gd name="connsiteX23" fmla="*/ 1169670 w 1185023"/>
                <a:gd name="connsiteY23" fmla="*/ 125730 h 266700"/>
                <a:gd name="connsiteX24" fmla="*/ 1158240 w 1185023"/>
                <a:gd name="connsiteY24" fmla="*/ 129540 h 266700"/>
                <a:gd name="connsiteX25" fmla="*/ 1139190 w 1185023"/>
                <a:gd name="connsiteY25" fmla="*/ 144780 h 266700"/>
                <a:gd name="connsiteX26" fmla="*/ 1131570 w 1185023"/>
                <a:gd name="connsiteY26" fmla="*/ 156210 h 266700"/>
                <a:gd name="connsiteX27" fmla="*/ 1120140 w 1185023"/>
                <a:gd name="connsiteY27" fmla="*/ 167640 h 266700"/>
                <a:gd name="connsiteX28" fmla="*/ 1112520 w 1185023"/>
                <a:gd name="connsiteY28" fmla="*/ 179070 h 266700"/>
                <a:gd name="connsiteX29" fmla="*/ 1089660 w 1185023"/>
                <a:gd name="connsiteY29" fmla="*/ 190500 h 266700"/>
                <a:gd name="connsiteX30" fmla="*/ 1078230 w 1185023"/>
                <a:gd name="connsiteY30" fmla="*/ 198120 h 266700"/>
                <a:gd name="connsiteX31" fmla="*/ 1066800 w 1185023"/>
                <a:gd name="connsiteY31" fmla="*/ 201930 h 266700"/>
                <a:gd name="connsiteX32" fmla="*/ 1043940 w 1185023"/>
                <a:gd name="connsiteY32" fmla="*/ 220980 h 266700"/>
                <a:gd name="connsiteX33" fmla="*/ 1021080 w 1185023"/>
                <a:gd name="connsiteY33" fmla="*/ 236220 h 266700"/>
                <a:gd name="connsiteX34" fmla="*/ 1002030 w 1185023"/>
                <a:gd name="connsiteY34" fmla="*/ 251460 h 266700"/>
                <a:gd name="connsiteX35" fmla="*/ 990600 w 1185023"/>
                <a:gd name="connsiteY35" fmla="*/ 259080 h 266700"/>
                <a:gd name="connsiteX36" fmla="*/ 967740 w 1185023"/>
                <a:gd name="connsiteY36" fmla="*/ 266700 h 266700"/>
                <a:gd name="connsiteX37" fmla="*/ 887730 w 1185023"/>
                <a:gd name="connsiteY37" fmla="*/ 262890 h 266700"/>
                <a:gd name="connsiteX38" fmla="*/ 830580 w 1185023"/>
                <a:gd name="connsiteY38" fmla="*/ 255270 h 266700"/>
                <a:gd name="connsiteX39" fmla="*/ 803910 w 1185023"/>
                <a:gd name="connsiteY39" fmla="*/ 247650 h 266700"/>
                <a:gd name="connsiteX40" fmla="*/ 765810 w 1185023"/>
                <a:gd name="connsiteY40" fmla="*/ 236220 h 266700"/>
                <a:gd name="connsiteX41" fmla="*/ 742950 w 1185023"/>
                <a:gd name="connsiteY41" fmla="*/ 220980 h 266700"/>
                <a:gd name="connsiteX42" fmla="*/ 731520 w 1185023"/>
                <a:gd name="connsiteY42" fmla="*/ 209550 h 266700"/>
                <a:gd name="connsiteX43" fmla="*/ 723900 w 1185023"/>
                <a:gd name="connsiteY43" fmla="*/ 244416 h 266700"/>
                <a:gd name="connsiteX44" fmla="*/ 689610 w 1185023"/>
                <a:gd name="connsiteY44" fmla="*/ 246817 h 266700"/>
                <a:gd name="connsiteX45" fmla="*/ 666750 w 1185023"/>
                <a:gd name="connsiteY45" fmla="*/ 232516 h 266700"/>
                <a:gd name="connsiteX46" fmla="*/ 594360 w 1185023"/>
                <a:gd name="connsiteY46" fmla="*/ 201983 h 266700"/>
                <a:gd name="connsiteX47" fmla="*/ 510540 w 1185023"/>
                <a:gd name="connsiteY47" fmla="*/ 179070 h 266700"/>
                <a:gd name="connsiteX48" fmla="*/ 419100 w 1185023"/>
                <a:gd name="connsiteY48" fmla="*/ 186690 h 266700"/>
                <a:gd name="connsiteX49" fmla="*/ 293370 w 1185023"/>
                <a:gd name="connsiteY49" fmla="*/ 179070 h 266700"/>
                <a:gd name="connsiteX50" fmla="*/ 281940 w 1185023"/>
                <a:gd name="connsiteY50" fmla="*/ 175260 h 266700"/>
                <a:gd name="connsiteX51" fmla="*/ 266700 w 1185023"/>
                <a:gd name="connsiteY51" fmla="*/ 171450 h 266700"/>
                <a:gd name="connsiteX52" fmla="*/ 224790 w 1185023"/>
                <a:gd name="connsiteY52" fmla="*/ 167640 h 266700"/>
                <a:gd name="connsiteX53" fmla="*/ 213360 w 1185023"/>
                <a:gd name="connsiteY53" fmla="*/ 163830 h 266700"/>
                <a:gd name="connsiteX54" fmla="*/ 140970 w 1185023"/>
                <a:gd name="connsiteY54" fmla="*/ 160020 h 266700"/>
                <a:gd name="connsiteX55" fmla="*/ 118110 w 1185023"/>
                <a:gd name="connsiteY55" fmla="*/ 144780 h 266700"/>
                <a:gd name="connsiteX56" fmla="*/ 95250 w 1185023"/>
                <a:gd name="connsiteY56" fmla="*/ 133350 h 266700"/>
                <a:gd name="connsiteX57" fmla="*/ 49530 w 1185023"/>
                <a:gd name="connsiteY57" fmla="*/ 110490 h 266700"/>
                <a:gd name="connsiteX58" fmla="*/ 38100 w 1185023"/>
                <a:gd name="connsiteY58" fmla="*/ 106680 h 266700"/>
                <a:gd name="connsiteX59" fmla="*/ 26670 w 1185023"/>
                <a:gd name="connsiteY59" fmla="*/ 102870 h 266700"/>
                <a:gd name="connsiteX60" fmla="*/ 0 w 1185023"/>
                <a:gd name="connsiteY60" fmla="*/ 72390 h 266700"/>
                <a:gd name="connsiteX61" fmla="*/ 3810 w 1185023"/>
                <a:gd name="connsiteY61" fmla="*/ 49530 h 266700"/>
                <a:gd name="connsiteX62" fmla="*/ 15240 w 1185023"/>
                <a:gd name="connsiteY62" fmla="*/ 41910 h 266700"/>
                <a:gd name="connsiteX63" fmla="*/ 209550 w 1185023"/>
                <a:gd name="connsiteY63" fmla="*/ 38100 h 266700"/>
                <a:gd name="connsiteX64" fmla="*/ 281940 w 1185023"/>
                <a:gd name="connsiteY64" fmla="*/ 30480 h 266700"/>
                <a:gd name="connsiteX65" fmla="*/ 361950 w 1185023"/>
                <a:gd name="connsiteY65" fmla="*/ 34290 h 266700"/>
                <a:gd name="connsiteX66" fmla="*/ 365760 w 1185023"/>
                <a:gd name="connsiteY66" fmla="*/ 30480 h 266700"/>
                <a:gd name="connsiteX0" fmla="*/ 365760 w 1185023"/>
                <a:gd name="connsiteY0" fmla="*/ 30480 h 266700"/>
                <a:gd name="connsiteX1" fmla="*/ 400050 w 1185023"/>
                <a:gd name="connsiteY1" fmla="*/ 34290 h 266700"/>
                <a:gd name="connsiteX2" fmla="*/ 422910 w 1185023"/>
                <a:gd name="connsiteY2" fmla="*/ 38100 h 266700"/>
                <a:gd name="connsiteX3" fmla="*/ 449580 w 1185023"/>
                <a:gd name="connsiteY3" fmla="*/ 41910 h 266700"/>
                <a:gd name="connsiteX4" fmla="*/ 472440 w 1185023"/>
                <a:gd name="connsiteY4" fmla="*/ 49530 h 266700"/>
                <a:gd name="connsiteX5" fmla="*/ 582930 w 1185023"/>
                <a:gd name="connsiteY5" fmla="*/ 57150 h 266700"/>
                <a:gd name="connsiteX6" fmla="*/ 712470 w 1185023"/>
                <a:gd name="connsiteY6" fmla="*/ 68580 h 266700"/>
                <a:gd name="connsiteX7" fmla="*/ 895350 w 1185023"/>
                <a:gd name="connsiteY7" fmla="*/ 72390 h 266700"/>
                <a:gd name="connsiteX8" fmla="*/ 967740 w 1185023"/>
                <a:gd name="connsiteY8" fmla="*/ 64770 h 266700"/>
                <a:gd name="connsiteX9" fmla="*/ 979170 w 1185023"/>
                <a:gd name="connsiteY9" fmla="*/ 57150 h 266700"/>
                <a:gd name="connsiteX10" fmla="*/ 998220 w 1185023"/>
                <a:gd name="connsiteY10" fmla="*/ 38100 h 266700"/>
                <a:gd name="connsiteX11" fmla="*/ 1021080 w 1185023"/>
                <a:gd name="connsiteY11" fmla="*/ 19050 h 266700"/>
                <a:gd name="connsiteX12" fmla="*/ 1032510 w 1185023"/>
                <a:gd name="connsiteY12" fmla="*/ 15240 h 266700"/>
                <a:gd name="connsiteX13" fmla="*/ 1043940 w 1185023"/>
                <a:gd name="connsiteY13" fmla="*/ 7620 h 266700"/>
                <a:gd name="connsiteX14" fmla="*/ 1062990 w 1185023"/>
                <a:gd name="connsiteY14" fmla="*/ 3810 h 266700"/>
                <a:gd name="connsiteX15" fmla="*/ 1074420 w 1185023"/>
                <a:gd name="connsiteY15" fmla="*/ 0 h 266700"/>
                <a:gd name="connsiteX16" fmla="*/ 1116330 w 1185023"/>
                <a:gd name="connsiteY16" fmla="*/ 3810 h 266700"/>
                <a:gd name="connsiteX17" fmla="*/ 1139190 w 1185023"/>
                <a:gd name="connsiteY17" fmla="*/ 11430 h 266700"/>
                <a:gd name="connsiteX18" fmla="*/ 1150620 w 1185023"/>
                <a:gd name="connsiteY18" fmla="*/ 22860 h 266700"/>
                <a:gd name="connsiteX19" fmla="*/ 1173480 w 1185023"/>
                <a:gd name="connsiteY19" fmla="*/ 38100 h 266700"/>
                <a:gd name="connsiteX20" fmla="*/ 1177290 w 1185023"/>
                <a:gd name="connsiteY20" fmla="*/ 49530 h 266700"/>
                <a:gd name="connsiteX21" fmla="*/ 1184910 w 1185023"/>
                <a:gd name="connsiteY21" fmla="*/ 60960 h 266700"/>
                <a:gd name="connsiteX22" fmla="*/ 1177290 w 1185023"/>
                <a:gd name="connsiteY22" fmla="*/ 114300 h 266700"/>
                <a:gd name="connsiteX23" fmla="*/ 1169670 w 1185023"/>
                <a:gd name="connsiteY23" fmla="*/ 125730 h 266700"/>
                <a:gd name="connsiteX24" fmla="*/ 1158240 w 1185023"/>
                <a:gd name="connsiteY24" fmla="*/ 129540 h 266700"/>
                <a:gd name="connsiteX25" fmla="*/ 1139190 w 1185023"/>
                <a:gd name="connsiteY25" fmla="*/ 144780 h 266700"/>
                <a:gd name="connsiteX26" fmla="*/ 1131570 w 1185023"/>
                <a:gd name="connsiteY26" fmla="*/ 156210 h 266700"/>
                <a:gd name="connsiteX27" fmla="*/ 1120140 w 1185023"/>
                <a:gd name="connsiteY27" fmla="*/ 167640 h 266700"/>
                <a:gd name="connsiteX28" fmla="*/ 1112520 w 1185023"/>
                <a:gd name="connsiteY28" fmla="*/ 179070 h 266700"/>
                <a:gd name="connsiteX29" fmla="*/ 1089660 w 1185023"/>
                <a:gd name="connsiteY29" fmla="*/ 190500 h 266700"/>
                <a:gd name="connsiteX30" fmla="*/ 1078230 w 1185023"/>
                <a:gd name="connsiteY30" fmla="*/ 198120 h 266700"/>
                <a:gd name="connsiteX31" fmla="*/ 1066800 w 1185023"/>
                <a:gd name="connsiteY31" fmla="*/ 201930 h 266700"/>
                <a:gd name="connsiteX32" fmla="*/ 1043940 w 1185023"/>
                <a:gd name="connsiteY32" fmla="*/ 220980 h 266700"/>
                <a:gd name="connsiteX33" fmla="*/ 1021080 w 1185023"/>
                <a:gd name="connsiteY33" fmla="*/ 236220 h 266700"/>
                <a:gd name="connsiteX34" fmla="*/ 1002030 w 1185023"/>
                <a:gd name="connsiteY34" fmla="*/ 251460 h 266700"/>
                <a:gd name="connsiteX35" fmla="*/ 990600 w 1185023"/>
                <a:gd name="connsiteY35" fmla="*/ 259080 h 266700"/>
                <a:gd name="connsiteX36" fmla="*/ 967740 w 1185023"/>
                <a:gd name="connsiteY36" fmla="*/ 266700 h 266700"/>
                <a:gd name="connsiteX37" fmla="*/ 887730 w 1185023"/>
                <a:gd name="connsiteY37" fmla="*/ 262890 h 266700"/>
                <a:gd name="connsiteX38" fmla="*/ 830580 w 1185023"/>
                <a:gd name="connsiteY38" fmla="*/ 255270 h 266700"/>
                <a:gd name="connsiteX39" fmla="*/ 803910 w 1185023"/>
                <a:gd name="connsiteY39" fmla="*/ 247650 h 266700"/>
                <a:gd name="connsiteX40" fmla="*/ 765810 w 1185023"/>
                <a:gd name="connsiteY40" fmla="*/ 236220 h 266700"/>
                <a:gd name="connsiteX41" fmla="*/ 742950 w 1185023"/>
                <a:gd name="connsiteY41" fmla="*/ 220980 h 266700"/>
                <a:gd name="connsiteX42" fmla="*/ 758190 w 1185023"/>
                <a:gd name="connsiteY42" fmla="*/ 256315 h 266700"/>
                <a:gd name="connsiteX43" fmla="*/ 723900 w 1185023"/>
                <a:gd name="connsiteY43" fmla="*/ 244416 h 266700"/>
                <a:gd name="connsiteX44" fmla="*/ 689610 w 1185023"/>
                <a:gd name="connsiteY44" fmla="*/ 246817 h 266700"/>
                <a:gd name="connsiteX45" fmla="*/ 666750 w 1185023"/>
                <a:gd name="connsiteY45" fmla="*/ 232516 h 266700"/>
                <a:gd name="connsiteX46" fmla="*/ 594360 w 1185023"/>
                <a:gd name="connsiteY46" fmla="*/ 201983 h 266700"/>
                <a:gd name="connsiteX47" fmla="*/ 510540 w 1185023"/>
                <a:gd name="connsiteY47" fmla="*/ 179070 h 266700"/>
                <a:gd name="connsiteX48" fmla="*/ 419100 w 1185023"/>
                <a:gd name="connsiteY48" fmla="*/ 186690 h 266700"/>
                <a:gd name="connsiteX49" fmla="*/ 293370 w 1185023"/>
                <a:gd name="connsiteY49" fmla="*/ 179070 h 266700"/>
                <a:gd name="connsiteX50" fmla="*/ 281940 w 1185023"/>
                <a:gd name="connsiteY50" fmla="*/ 175260 h 266700"/>
                <a:gd name="connsiteX51" fmla="*/ 266700 w 1185023"/>
                <a:gd name="connsiteY51" fmla="*/ 171450 h 266700"/>
                <a:gd name="connsiteX52" fmla="*/ 224790 w 1185023"/>
                <a:gd name="connsiteY52" fmla="*/ 167640 h 266700"/>
                <a:gd name="connsiteX53" fmla="*/ 213360 w 1185023"/>
                <a:gd name="connsiteY53" fmla="*/ 163830 h 266700"/>
                <a:gd name="connsiteX54" fmla="*/ 140970 w 1185023"/>
                <a:gd name="connsiteY54" fmla="*/ 160020 h 266700"/>
                <a:gd name="connsiteX55" fmla="*/ 118110 w 1185023"/>
                <a:gd name="connsiteY55" fmla="*/ 144780 h 266700"/>
                <a:gd name="connsiteX56" fmla="*/ 95250 w 1185023"/>
                <a:gd name="connsiteY56" fmla="*/ 133350 h 266700"/>
                <a:gd name="connsiteX57" fmla="*/ 49530 w 1185023"/>
                <a:gd name="connsiteY57" fmla="*/ 110490 h 266700"/>
                <a:gd name="connsiteX58" fmla="*/ 38100 w 1185023"/>
                <a:gd name="connsiteY58" fmla="*/ 106680 h 266700"/>
                <a:gd name="connsiteX59" fmla="*/ 26670 w 1185023"/>
                <a:gd name="connsiteY59" fmla="*/ 102870 h 266700"/>
                <a:gd name="connsiteX60" fmla="*/ 0 w 1185023"/>
                <a:gd name="connsiteY60" fmla="*/ 72390 h 266700"/>
                <a:gd name="connsiteX61" fmla="*/ 3810 w 1185023"/>
                <a:gd name="connsiteY61" fmla="*/ 49530 h 266700"/>
                <a:gd name="connsiteX62" fmla="*/ 15240 w 1185023"/>
                <a:gd name="connsiteY62" fmla="*/ 41910 h 266700"/>
                <a:gd name="connsiteX63" fmla="*/ 209550 w 1185023"/>
                <a:gd name="connsiteY63" fmla="*/ 38100 h 266700"/>
                <a:gd name="connsiteX64" fmla="*/ 281940 w 1185023"/>
                <a:gd name="connsiteY64" fmla="*/ 30480 h 266700"/>
                <a:gd name="connsiteX65" fmla="*/ 361950 w 1185023"/>
                <a:gd name="connsiteY65" fmla="*/ 34290 h 266700"/>
                <a:gd name="connsiteX66" fmla="*/ 365760 w 1185023"/>
                <a:gd name="connsiteY66" fmla="*/ 30480 h 266700"/>
                <a:gd name="connsiteX0" fmla="*/ 365760 w 1185023"/>
                <a:gd name="connsiteY0" fmla="*/ 30480 h 268375"/>
                <a:gd name="connsiteX1" fmla="*/ 400050 w 1185023"/>
                <a:gd name="connsiteY1" fmla="*/ 34290 h 268375"/>
                <a:gd name="connsiteX2" fmla="*/ 422910 w 1185023"/>
                <a:gd name="connsiteY2" fmla="*/ 38100 h 268375"/>
                <a:gd name="connsiteX3" fmla="*/ 449580 w 1185023"/>
                <a:gd name="connsiteY3" fmla="*/ 41910 h 268375"/>
                <a:gd name="connsiteX4" fmla="*/ 472440 w 1185023"/>
                <a:gd name="connsiteY4" fmla="*/ 49530 h 268375"/>
                <a:gd name="connsiteX5" fmla="*/ 582930 w 1185023"/>
                <a:gd name="connsiteY5" fmla="*/ 57150 h 268375"/>
                <a:gd name="connsiteX6" fmla="*/ 712470 w 1185023"/>
                <a:gd name="connsiteY6" fmla="*/ 68580 h 268375"/>
                <a:gd name="connsiteX7" fmla="*/ 895350 w 1185023"/>
                <a:gd name="connsiteY7" fmla="*/ 72390 h 268375"/>
                <a:gd name="connsiteX8" fmla="*/ 967740 w 1185023"/>
                <a:gd name="connsiteY8" fmla="*/ 64770 h 268375"/>
                <a:gd name="connsiteX9" fmla="*/ 979170 w 1185023"/>
                <a:gd name="connsiteY9" fmla="*/ 57150 h 268375"/>
                <a:gd name="connsiteX10" fmla="*/ 998220 w 1185023"/>
                <a:gd name="connsiteY10" fmla="*/ 38100 h 268375"/>
                <a:gd name="connsiteX11" fmla="*/ 1021080 w 1185023"/>
                <a:gd name="connsiteY11" fmla="*/ 19050 h 268375"/>
                <a:gd name="connsiteX12" fmla="*/ 1032510 w 1185023"/>
                <a:gd name="connsiteY12" fmla="*/ 15240 h 268375"/>
                <a:gd name="connsiteX13" fmla="*/ 1043940 w 1185023"/>
                <a:gd name="connsiteY13" fmla="*/ 7620 h 268375"/>
                <a:gd name="connsiteX14" fmla="*/ 1062990 w 1185023"/>
                <a:gd name="connsiteY14" fmla="*/ 3810 h 268375"/>
                <a:gd name="connsiteX15" fmla="*/ 1074420 w 1185023"/>
                <a:gd name="connsiteY15" fmla="*/ 0 h 268375"/>
                <a:gd name="connsiteX16" fmla="*/ 1116330 w 1185023"/>
                <a:gd name="connsiteY16" fmla="*/ 3810 h 268375"/>
                <a:gd name="connsiteX17" fmla="*/ 1139190 w 1185023"/>
                <a:gd name="connsiteY17" fmla="*/ 11430 h 268375"/>
                <a:gd name="connsiteX18" fmla="*/ 1150620 w 1185023"/>
                <a:gd name="connsiteY18" fmla="*/ 22860 h 268375"/>
                <a:gd name="connsiteX19" fmla="*/ 1173480 w 1185023"/>
                <a:gd name="connsiteY19" fmla="*/ 38100 h 268375"/>
                <a:gd name="connsiteX20" fmla="*/ 1177290 w 1185023"/>
                <a:gd name="connsiteY20" fmla="*/ 49530 h 268375"/>
                <a:gd name="connsiteX21" fmla="*/ 1184910 w 1185023"/>
                <a:gd name="connsiteY21" fmla="*/ 60960 h 268375"/>
                <a:gd name="connsiteX22" fmla="*/ 1177290 w 1185023"/>
                <a:gd name="connsiteY22" fmla="*/ 114300 h 268375"/>
                <a:gd name="connsiteX23" fmla="*/ 1169670 w 1185023"/>
                <a:gd name="connsiteY23" fmla="*/ 125730 h 268375"/>
                <a:gd name="connsiteX24" fmla="*/ 1158240 w 1185023"/>
                <a:gd name="connsiteY24" fmla="*/ 129540 h 268375"/>
                <a:gd name="connsiteX25" fmla="*/ 1139190 w 1185023"/>
                <a:gd name="connsiteY25" fmla="*/ 144780 h 268375"/>
                <a:gd name="connsiteX26" fmla="*/ 1131570 w 1185023"/>
                <a:gd name="connsiteY26" fmla="*/ 156210 h 268375"/>
                <a:gd name="connsiteX27" fmla="*/ 1120140 w 1185023"/>
                <a:gd name="connsiteY27" fmla="*/ 167640 h 268375"/>
                <a:gd name="connsiteX28" fmla="*/ 1112520 w 1185023"/>
                <a:gd name="connsiteY28" fmla="*/ 179070 h 268375"/>
                <a:gd name="connsiteX29" fmla="*/ 1089660 w 1185023"/>
                <a:gd name="connsiteY29" fmla="*/ 190500 h 268375"/>
                <a:gd name="connsiteX30" fmla="*/ 1078230 w 1185023"/>
                <a:gd name="connsiteY30" fmla="*/ 198120 h 268375"/>
                <a:gd name="connsiteX31" fmla="*/ 1066800 w 1185023"/>
                <a:gd name="connsiteY31" fmla="*/ 201930 h 268375"/>
                <a:gd name="connsiteX32" fmla="*/ 1043940 w 1185023"/>
                <a:gd name="connsiteY32" fmla="*/ 220980 h 268375"/>
                <a:gd name="connsiteX33" fmla="*/ 1021080 w 1185023"/>
                <a:gd name="connsiteY33" fmla="*/ 236220 h 268375"/>
                <a:gd name="connsiteX34" fmla="*/ 1002030 w 1185023"/>
                <a:gd name="connsiteY34" fmla="*/ 251460 h 268375"/>
                <a:gd name="connsiteX35" fmla="*/ 990600 w 1185023"/>
                <a:gd name="connsiteY35" fmla="*/ 259080 h 268375"/>
                <a:gd name="connsiteX36" fmla="*/ 967740 w 1185023"/>
                <a:gd name="connsiteY36" fmla="*/ 266700 h 268375"/>
                <a:gd name="connsiteX37" fmla="*/ 887730 w 1185023"/>
                <a:gd name="connsiteY37" fmla="*/ 262890 h 268375"/>
                <a:gd name="connsiteX38" fmla="*/ 830580 w 1185023"/>
                <a:gd name="connsiteY38" fmla="*/ 255270 h 268375"/>
                <a:gd name="connsiteX39" fmla="*/ 803910 w 1185023"/>
                <a:gd name="connsiteY39" fmla="*/ 247650 h 268375"/>
                <a:gd name="connsiteX40" fmla="*/ 765810 w 1185023"/>
                <a:gd name="connsiteY40" fmla="*/ 236220 h 268375"/>
                <a:gd name="connsiteX41" fmla="*/ 803910 w 1185023"/>
                <a:gd name="connsiteY41" fmla="*/ 267745 h 268375"/>
                <a:gd name="connsiteX42" fmla="*/ 758190 w 1185023"/>
                <a:gd name="connsiteY42" fmla="*/ 256315 h 268375"/>
                <a:gd name="connsiteX43" fmla="*/ 723900 w 1185023"/>
                <a:gd name="connsiteY43" fmla="*/ 244416 h 268375"/>
                <a:gd name="connsiteX44" fmla="*/ 689610 w 1185023"/>
                <a:gd name="connsiteY44" fmla="*/ 246817 h 268375"/>
                <a:gd name="connsiteX45" fmla="*/ 666750 w 1185023"/>
                <a:gd name="connsiteY45" fmla="*/ 232516 h 268375"/>
                <a:gd name="connsiteX46" fmla="*/ 594360 w 1185023"/>
                <a:gd name="connsiteY46" fmla="*/ 201983 h 268375"/>
                <a:gd name="connsiteX47" fmla="*/ 510540 w 1185023"/>
                <a:gd name="connsiteY47" fmla="*/ 179070 h 268375"/>
                <a:gd name="connsiteX48" fmla="*/ 419100 w 1185023"/>
                <a:gd name="connsiteY48" fmla="*/ 186690 h 268375"/>
                <a:gd name="connsiteX49" fmla="*/ 293370 w 1185023"/>
                <a:gd name="connsiteY49" fmla="*/ 179070 h 268375"/>
                <a:gd name="connsiteX50" fmla="*/ 281940 w 1185023"/>
                <a:gd name="connsiteY50" fmla="*/ 175260 h 268375"/>
                <a:gd name="connsiteX51" fmla="*/ 266700 w 1185023"/>
                <a:gd name="connsiteY51" fmla="*/ 171450 h 268375"/>
                <a:gd name="connsiteX52" fmla="*/ 224790 w 1185023"/>
                <a:gd name="connsiteY52" fmla="*/ 167640 h 268375"/>
                <a:gd name="connsiteX53" fmla="*/ 213360 w 1185023"/>
                <a:gd name="connsiteY53" fmla="*/ 163830 h 268375"/>
                <a:gd name="connsiteX54" fmla="*/ 140970 w 1185023"/>
                <a:gd name="connsiteY54" fmla="*/ 160020 h 268375"/>
                <a:gd name="connsiteX55" fmla="*/ 118110 w 1185023"/>
                <a:gd name="connsiteY55" fmla="*/ 144780 h 268375"/>
                <a:gd name="connsiteX56" fmla="*/ 95250 w 1185023"/>
                <a:gd name="connsiteY56" fmla="*/ 133350 h 268375"/>
                <a:gd name="connsiteX57" fmla="*/ 49530 w 1185023"/>
                <a:gd name="connsiteY57" fmla="*/ 110490 h 268375"/>
                <a:gd name="connsiteX58" fmla="*/ 38100 w 1185023"/>
                <a:gd name="connsiteY58" fmla="*/ 106680 h 268375"/>
                <a:gd name="connsiteX59" fmla="*/ 26670 w 1185023"/>
                <a:gd name="connsiteY59" fmla="*/ 102870 h 268375"/>
                <a:gd name="connsiteX60" fmla="*/ 0 w 1185023"/>
                <a:gd name="connsiteY60" fmla="*/ 72390 h 268375"/>
                <a:gd name="connsiteX61" fmla="*/ 3810 w 1185023"/>
                <a:gd name="connsiteY61" fmla="*/ 49530 h 268375"/>
                <a:gd name="connsiteX62" fmla="*/ 15240 w 1185023"/>
                <a:gd name="connsiteY62" fmla="*/ 41910 h 268375"/>
                <a:gd name="connsiteX63" fmla="*/ 209550 w 1185023"/>
                <a:gd name="connsiteY63" fmla="*/ 38100 h 268375"/>
                <a:gd name="connsiteX64" fmla="*/ 281940 w 1185023"/>
                <a:gd name="connsiteY64" fmla="*/ 30480 h 268375"/>
                <a:gd name="connsiteX65" fmla="*/ 361950 w 1185023"/>
                <a:gd name="connsiteY65" fmla="*/ 34290 h 268375"/>
                <a:gd name="connsiteX66" fmla="*/ 365760 w 1185023"/>
                <a:gd name="connsiteY66" fmla="*/ 30480 h 268375"/>
                <a:gd name="connsiteX0" fmla="*/ 365760 w 1185023"/>
                <a:gd name="connsiteY0" fmla="*/ 30480 h 268315"/>
                <a:gd name="connsiteX1" fmla="*/ 400050 w 1185023"/>
                <a:gd name="connsiteY1" fmla="*/ 34290 h 268315"/>
                <a:gd name="connsiteX2" fmla="*/ 422910 w 1185023"/>
                <a:gd name="connsiteY2" fmla="*/ 38100 h 268315"/>
                <a:gd name="connsiteX3" fmla="*/ 449580 w 1185023"/>
                <a:gd name="connsiteY3" fmla="*/ 41910 h 268315"/>
                <a:gd name="connsiteX4" fmla="*/ 472440 w 1185023"/>
                <a:gd name="connsiteY4" fmla="*/ 49530 h 268315"/>
                <a:gd name="connsiteX5" fmla="*/ 582930 w 1185023"/>
                <a:gd name="connsiteY5" fmla="*/ 57150 h 268315"/>
                <a:gd name="connsiteX6" fmla="*/ 712470 w 1185023"/>
                <a:gd name="connsiteY6" fmla="*/ 68580 h 268315"/>
                <a:gd name="connsiteX7" fmla="*/ 895350 w 1185023"/>
                <a:gd name="connsiteY7" fmla="*/ 72390 h 268315"/>
                <a:gd name="connsiteX8" fmla="*/ 967740 w 1185023"/>
                <a:gd name="connsiteY8" fmla="*/ 64770 h 268315"/>
                <a:gd name="connsiteX9" fmla="*/ 979170 w 1185023"/>
                <a:gd name="connsiteY9" fmla="*/ 57150 h 268315"/>
                <a:gd name="connsiteX10" fmla="*/ 998220 w 1185023"/>
                <a:gd name="connsiteY10" fmla="*/ 38100 h 268315"/>
                <a:gd name="connsiteX11" fmla="*/ 1021080 w 1185023"/>
                <a:gd name="connsiteY11" fmla="*/ 19050 h 268315"/>
                <a:gd name="connsiteX12" fmla="*/ 1032510 w 1185023"/>
                <a:gd name="connsiteY12" fmla="*/ 15240 h 268315"/>
                <a:gd name="connsiteX13" fmla="*/ 1043940 w 1185023"/>
                <a:gd name="connsiteY13" fmla="*/ 7620 h 268315"/>
                <a:gd name="connsiteX14" fmla="*/ 1062990 w 1185023"/>
                <a:gd name="connsiteY14" fmla="*/ 3810 h 268315"/>
                <a:gd name="connsiteX15" fmla="*/ 1074420 w 1185023"/>
                <a:gd name="connsiteY15" fmla="*/ 0 h 268315"/>
                <a:gd name="connsiteX16" fmla="*/ 1116330 w 1185023"/>
                <a:gd name="connsiteY16" fmla="*/ 3810 h 268315"/>
                <a:gd name="connsiteX17" fmla="*/ 1139190 w 1185023"/>
                <a:gd name="connsiteY17" fmla="*/ 11430 h 268315"/>
                <a:gd name="connsiteX18" fmla="*/ 1150620 w 1185023"/>
                <a:gd name="connsiteY18" fmla="*/ 22860 h 268315"/>
                <a:gd name="connsiteX19" fmla="*/ 1173480 w 1185023"/>
                <a:gd name="connsiteY19" fmla="*/ 38100 h 268315"/>
                <a:gd name="connsiteX20" fmla="*/ 1177290 w 1185023"/>
                <a:gd name="connsiteY20" fmla="*/ 49530 h 268315"/>
                <a:gd name="connsiteX21" fmla="*/ 1184910 w 1185023"/>
                <a:gd name="connsiteY21" fmla="*/ 60960 h 268315"/>
                <a:gd name="connsiteX22" fmla="*/ 1177290 w 1185023"/>
                <a:gd name="connsiteY22" fmla="*/ 114300 h 268315"/>
                <a:gd name="connsiteX23" fmla="*/ 1169670 w 1185023"/>
                <a:gd name="connsiteY23" fmla="*/ 125730 h 268315"/>
                <a:gd name="connsiteX24" fmla="*/ 1158240 w 1185023"/>
                <a:gd name="connsiteY24" fmla="*/ 129540 h 268315"/>
                <a:gd name="connsiteX25" fmla="*/ 1139190 w 1185023"/>
                <a:gd name="connsiteY25" fmla="*/ 144780 h 268315"/>
                <a:gd name="connsiteX26" fmla="*/ 1131570 w 1185023"/>
                <a:gd name="connsiteY26" fmla="*/ 156210 h 268315"/>
                <a:gd name="connsiteX27" fmla="*/ 1120140 w 1185023"/>
                <a:gd name="connsiteY27" fmla="*/ 167640 h 268315"/>
                <a:gd name="connsiteX28" fmla="*/ 1112520 w 1185023"/>
                <a:gd name="connsiteY28" fmla="*/ 179070 h 268315"/>
                <a:gd name="connsiteX29" fmla="*/ 1089660 w 1185023"/>
                <a:gd name="connsiteY29" fmla="*/ 190500 h 268315"/>
                <a:gd name="connsiteX30" fmla="*/ 1078230 w 1185023"/>
                <a:gd name="connsiteY30" fmla="*/ 198120 h 268315"/>
                <a:gd name="connsiteX31" fmla="*/ 1066800 w 1185023"/>
                <a:gd name="connsiteY31" fmla="*/ 201930 h 268315"/>
                <a:gd name="connsiteX32" fmla="*/ 1043940 w 1185023"/>
                <a:gd name="connsiteY32" fmla="*/ 220980 h 268315"/>
                <a:gd name="connsiteX33" fmla="*/ 1021080 w 1185023"/>
                <a:gd name="connsiteY33" fmla="*/ 236220 h 268315"/>
                <a:gd name="connsiteX34" fmla="*/ 1002030 w 1185023"/>
                <a:gd name="connsiteY34" fmla="*/ 251460 h 268315"/>
                <a:gd name="connsiteX35" fmla="*/ 990600 w 1185023"/>
                <a:gd name="connsiteY35" fmla="*/ 259080 h 268315"/>
                <a:gd name="connsiteX36" fmla="*/ 967740 w 1185023"/>
                <a:gd name="connsiteY36" fmla="*/ 266700 h 268315"/>
                <a:gd name="connsiteX37" fmla="*/ 887730 w 1185023"/>
                <a:gd name="connsiteY37" fmla="*/ 262890 h 268315"/>
                <a:gd name="connsiteX38" fmla="*/ 830580 w 1185023"/>
                <a:gd name="connsiteY38" fmla="*/ 255270 h 268315"/>
                <a:gd name="connsiteX39" fmla="*/ 803910 w 1185023"/>
                <a:gd name="connsiteY39" fmla="*/ 247650 h 268315"/>
                <a:gd name="connsiteX40" fmla="*/ 821055 w 1185023"/>
                <a:gd name="connsiteY40" fmla="*/ 264613 h 268315"/>
                <a:gd name="connsiteX41" fmla="*/ 803910 w 1185023"/>
                <a:gd name="connsiteY41" fmla="*/ 267745 h 268315"/>
                <a:gd name="connsiteX42" fmla="*/ 758190 w 1185023"/>
                <a:gd name="connsiteY42" fmla="*/ 256315 h 268315"/>
                <a:gd name="connsiteX43" fmla="*/ 723900 w 1185023"/>
                <a:gd name="connsiteY43" fmla="*/ 244416 h 268315"/>
                <a:gd name="connsiteX44" fmla="*/ 689610 w 1185023"/>
                <a:gd name="connsiteY44" fmla="*/ 246817 h 268315"/>
                <a:gd name="connsiteX45" fmla="*/ 666750 w 1185023"/>
                <a:gd name="connsiteY45" fmla="*/ 232516 h 268315"/>
                <a:gd name="connsiteX46" fmla="*/ 594360 w 1185023"/>
                <a:gd name="connsiteY46" fmla="*/ 201983 h 268315"/>
                <a:gd name="connsiteX47" fmla="*/ 510540 w 1185023"/>
                <a:gd name="connsiteY47" fmla="*/ 179070 h 268315"/>
                <a:gd name="connsiteX48" fmla="*/ 419100 w 1185023"/>
                <a:gd name="connsiteY48" fmla="*/ 186690 h 268315"/>
                <a:gd name="connsiteX49" fmla="*/ 293370 w 1185023"/>
                <a:gd name="connsiteY49" fmla="*/ 179070 h 268315"/>
                <a:gd name="connsiteX50" fmla="*/ 281940 w 1185023"/>
                <a:gd name="connsiteY50" fmla="*/ 175260 h 268315"/>
                <a:gd name="connsiteX51" fmla="*/ 266700 w 1185023"/>
                <a:gd name="connsiteY51" fmla="*/ 171450 h 268315"/>
                <a:gd name="connsiteX52" fmla="*/ 224790 w 1185023"/>
                <a:gd name="connsiteY52" fmla="*/ 167640 h 268315"/>
                <a:gd name="connsiteX53" fmla="*/ 213360 w 1185023"/>
                <a:gd name="connsiteY53" fmla="*/ 163830 h 268315"/>
                <a:gd name="connsiteX54" fmla="*/ 140970 w 1185023"/>
                <a:gd name="connsiteY54" fmla="*/ 160020 h 268315"/>
                <a:gd name="connsiteX55" fmla="*/ 118110 w 1185023"/>
                <a:gd name="connsiteY55" fmla="*/ 144780 h 268315"/>
                <a:gd name="connsiteX56" fmla="*/ 95250 w 1185023"/>
                <a:gd name="connsiteY56" fmla="*/ 133350 h 268315"/>
                <a:gd name="connsiteX57" fmla="*/ 49530 w 1185023"/>
                <a:gd name="connsiteY57" fmla="*/ 110490 h 268315"/>
                <a:gd name="connsiteX58" fmla="*/ 38100 w 1185023"/>
                <a:gd name="connsiteY58" fmla="*/ 106680 h 268315"/>
                <a:gd name="connsiteX59" fmla="*/ 26670 w 1185023"/>
                <a:gd name="connsiteY59" fmla="*/ 102870 h 268315"/>
                <a:gd name="connsiteX60" fmla="*/ 0 w 1185023"/>
                <a:gd name="connsiteY60" fmla="*/ 72390 h 268315"/>
                <a:gd name="connsiteX61" fmla="*/ 3810 w 1185023"/>
                <a:gd name="connsiteY61" fmla="*/ 49530 h 268315"/>
                <a:gd name="connsiteX62" fmla="*/ 15240 w 1185023"/>
                <a:gd name="connsiteY62" fmla="*/ 41910 h 268315"/>
                <a:gd name="connsiteX63" fmla="*/ 209550 w 1185023"/>
                <a:gd name="connsiteY63" fmla="*/ 38100 h 268315"/>
                <a:gd name="connsiteX64" fmla="*/ 281940 w 1185023"/>
                <a:gd name="connsiteY64" fmla="*/ 30480 h 268315"/>
                <a:gd name="connsiteX65" fmla="*/ 361950 w 1185023"/>
                <a:gd name="connsiteY65" fmla="*/ 34290 h 268315"/>
                <a:gd name="connsiteX66" fmla="*/ 365760 w 1185023"/>
                <a:gd name="connsiteY66" fmla="*/ 30480 h 268315"/>
                <a:gd name="connsiteX0" fmla="*/ 365760 w 1185023"/>
                <a:gd name="connsiteY0" fmla="*/ 30480 h 275403"/>
                <a:gd name="connsiteX1" fmla="*/ 400050 w 1185023"/>
                <a:gd name="connsiteY1" fmla="*/ 34290 h 275403"/>
                <a:gd name="connsiteX2" fmla="*/ 422910 w 1185023"/>
                <a:gd name="connsiteY2" fmla="*/ 38100 h 275403"/>
                <a:gd name="connsiteX3" fmla="*/ 449580 w 1185023"/>
                <a:gd name="connsiteY3" fmla="*/ 41910 h 275403"/>
                <a:gd name="connsiteX4" fmla="*/ 472440 w 1185023"/>
                <a:gd name="connsiteY4" fmla="*/ 49530 h 275403"/>
                <a:gd name="connsiteX5" fmla="*/ 582930 w 1185023"/>
                <a:gd name="connsiteY5" fmla="*/ 57150 h 275403"/>
                <a:gd name="connsiteX6" fmla="*/ 712470 w 1185023"/>
                <a:gd name="connsiteY6" fmla="*/ 68580 h 275403"/>
                <a:gd name="connsiteX7" fmla="*/ 895350 w 1185023"/>
                <a:gd name="connsiteY7" fmla="*/ 72390 h 275403"/>
                <a:gd name="connsiteX8" fmla="*/ 967740 w 1185023"/>
                <a:gd name="connsiteY8" fmla="*/ 64770 h 275403"/>
                <a:gd name="connsiteX9" fmla="*/ 979170 w 1185023"/>
                <a:gd name="connsiteY9" fmla="*/ 57150 h 275403"/>
                <a:gd name="connsiteX10" fmla="*/ 998220 w 1185023"/>
                <a:gd name="connsiteY10" fmla="*/ 38100 h 275403"/>
                <a:gd name="connsiteX11" fmla="*/ 1021080 w 1185023"/>
                <a:gd name="connsiteY11" fmla="*/ 19050 h 275403"/>
                <a:gd name="connsiteX12" fmla="*/ 1032510 w 1185023"/>
                <a:gd name="connsiteY12" fmla="*/ 15240 h 275403"/>
                <a:gd name="connsiteX13" fmla="*/ 1043940 w 1185023"/>
                <a:gd name="connsiteY13" fmla="*/ 7620 h 275403"/>
                <a:gd name="connsiteX14" fmla="*/ 1062990 w 1185023"/>
                <a:gd name="connsiteY14" fmla="*/ 3810 h 275403"/>
                <a:gd name="connsiteX15" fmla="*/ 1074420 w 1185023"/>
                <a:gd name="connsiteY15" fmla="*/ 0 h 275403"/>
                <a:gd name="connsiteX16" fmla="*/ 1116330 w 1185023"/>
                <a:gd name="connsiteY16" fmla="*/ 3810 h 275403"/>
                <a:gd name="connsiteX17" fmla="*/ 1139190 w 1185023"/>
                <a:gd name="connsiteY17" fmla="*/ 11430 h 275403"/>
                <a:gd name="connsiteX18" fmla="*/ 1150620 w 1185023"/>
                <a:gd name="connsiteY18" fmla="*/ 22860 h 275403"/>
                <a:gd name="connsiteX19" fmla="*/ 1173480 w 1185023"/>
                <a:gd name="connsiteY19" fmla="*/ 38100 h 275403"/>
                <a:gd name="connsiteX20" fmla="*/ 1177290 w 1185023"/>
                <a:gd name="connsiteY20" fmla="*/ 49530 h 275403"/>
                <a:gd name="connsiteX21" fmla="*/ 1184910 w 1185023"/>
                <a:gd name="connsiteY21" fmla="*/ 60960 h 275403"/>
                <a:gd name="connsiteX22" fmla="*/ 1177290 w 1185023"/>
                <a:gd name="connsiteY22" fmla="*/ 114300 h 275403"/>
                <a:gd name="connsiteX23" fmla="*/ 1169670 w 1185023"/>
                <a:gd name="connsiteY23" fmla="*/ 125730 h 275403"/>
                <a:gd name="connsiteX24" fmla="*/ 1158240 w 1185023"/>
                <a:gd name="connsiteY24" fmla="*/ 129540 h 275403"/>
                <a:gd name="connsiteX25" fmla="*/ 1139190 w 1185023"/>
                <a:gd name="connsiteY25" fmla="*/ 144780 h 275403"/>
                <a:gd name="connsiteX26" fmla="*/ 1131570 w 1185023"/>
                <a:gd name="connsiteY26" fmla="*/ 156210 h 275403"/>
                <a:gd name="connsiteX27" fmla="*/ 1120140 w 1185023"/>
                <a:gd name="connsiteY27" fmla="*/ 167640 h 275403"/>
                <a:gd name="connsiteX28" fmla="*/ 1112520 w 1185023"/>
                <a:gd name="connsiteY28" fmla="*/ 179070 h 275403"/>
                <a:gd name="connsiteX29" fmla="*/ 1089660 w 1185023"/>
                <a:gd name="connsiteY29" fmla="*/ 190500 h 275403"/>
                <a:gd name="connsiteX30" fmla="*/ 1078230 w 1185023"/>
                <a:gd name="connsiteY30" fmla="*/ 198120 h 275403"/>
                <a:gd name="connsiteX31" fmla="*/ 1066800 w 1185023"/>
                <a:gd name="connsiteY31" fmla="*/ 201930 h 275403"/>
                <a:gd name="connsiteX32" fmla="*/ 1043940 w 1185023"/>
                <a:gd name="connsiteY32" fmla="*/ 220980 h 275403"/>
                <a:gd name="connsiteX33" fmla="*/ 1021080 w 1185023"/>
                <a:gd name="connsiteY33" fmla="*/ 236220 h 275403"/>
                <a:gd name="connsiteX34" fmla="*/ 1002030 w 1185023"/>
                <a:gd name="connsiteY34" fmla="*/ 251460 h 275403"/>
                <a:gd name="connsiteX35" fmla="*/ 990600 w 1185023"/>
                <a:gd name="connsiteY35" fmla="*/ 259080 h 275403"/>
                <a:gd name="connsiteX36" fmla="*/ 967740 w 1185023"/>
                <a:gd name="connsiteY36" fmla="*/ 266700 h 275403"/>
                <a:gd name="connsiteX37" fmla="*/ 887730 w 1185023"/>
                <a:gd name="connsiteY37" fmla="*/ 262890 h 275403"/>
                <a:gd name="connsiteX38" fmla="*/ 868680 w 1185023"/>
                <a:gd name="connsiteY38" fmla="*/ 275312 h 275403"/>
                <a:gd name="connsiteX39" fmla="*/ 803910 w 1185023"/>
                <a:gd name="connsiteY39" fmla="*/ 247650 h 275403"/>
                <a:gd name="connsiteX40" fmla="*/ 821055 w 1185023"/>
                <a:gd name="connsiteY40" fmla="*/ 264613 h 275403"/>
                <a:gd name="connsiteX41" fmla="*/ 803910 w 1185023"/>
                <a:gd name="connsiteY41" fmla="*/ 267745 h 275403"/>
                <a:gd name="connsiteX42" fmla="*/ 758190 w 1185023"/>
                <a:gd name="connsiteY42" fmla="*/ 256315 h 275403"/>
                <a:gd name="connsiteX43" fmla="*/ 723900 w 1185023"/>
                <a:gd name="connsiteY43" fmla="*/ 244416 h 275403"/>
                <a:gd name="connsiteX44" fmla="*/ 689610 w 1185023"/>
                <a:gd name="connsiteY44" fmla="*/ 246817 h 275403"/>
                <a:gd name="connsiteX45" fmla="*/ 666750 w 1185023"/>
                <a:gd name="connsiteY45" fmla="*/ 232516 h 275403"/>
                <a:gd name="connsiteX46" fmla="*/ 594360 w 1185023"/>
                <a:gd name="connsiteY46" fmla="*/ 201983 h 275403"/>
                <a:gd name="connsiteX47" fmla="*/ 510540 w 1185023"/>
                <a:gd name="connsiteY47" fmla="*/ 179070 h 275403"/>
                <a:gd name="connsiteX48" fmla="*/ 419100 w 1185023"/>
                <a:gd name="connsiteY48" fmla="*/ 186690 h 275403"/>
                <a:gd name="connsiteX49" fmla="*/ 293370 w 1185023"/>
                <a:gd name="connsiteY49" fmla="*/ 179070 h 275403"/>
                <a:gd name="connsiteX50" fmla="*/ 281940 w 1185023"/>
                <a:gd name="connsiteY50" fmla="*/ 175260 h 275403"/>
                <a:gd name="connsiteX51" fmla="*/ 266700 w 1185023"/>
                <a:gd name="connsiteY51" fmla="*/ 171450 h 275403"/>
                <a:gd name="connsiteX52" fmla="*/ 224790 w 1185023"/>
                <a:gd name="connsiteY52" fmla="*/ 167640 h 275403"/>
                <a:gd name="connsiteX53" fmla="*/ 213360 w 1185023"/>
                <a:gd name="connsiteY53" fmla="*/ 163830 h 275403"/>
                <a:gd name="connsiteX54" fmla="*/ 140970 w 1185023"/>
                <a:gd name="connsiteY54" fmla="*/ 160020 h 275403"/>
                <a:gd name="connsiteX55" fmla="*/ 118110 w 1185023"/>
                <a:gd name="connsiteY55" fmla="*/ 144780 h 275403"/>
                <a:gd name="connsiteX56" fmla="*/ 95250 w 1185023"/>
                <a:gd name="connsiteY56" fmla="*/ 133350 h 275403"/>
                <a:gd name="connsiteX57" fmla="*/ 49530 w 1185023"/>
                <a:gd name="connsiteY57" fmla="*/ 110490 h 275403"/>
                <a:gd name="connsiteX58" fmla="*/ 38100 w 1185023"/>
                <a:gd name="connsiteY58" fmla="*/ 106680 h 275403"/>
                <a:gd name="connsiteX59" fmla="*/ 26670 w 1185023"/>
                <a:gd name="connsiteY59" fmla="*/ 102870 h 275403"/>
                <a:gd name="connsiteX60" fmla="*/ 0 w 1185023"/>
                <a:gd name="connsiteY60" fmla="*/ 72390 h 275403"/>
                <a:gd name="connsiteX61" fmla="*/ 3810 w 1185023"/>
                <a:gd name="connsiteY61" fmla="*/ 49530 h 275403"/>
                <a:gd name="connsiteX62" fmla="*/ 15240 w 1185023"/>
                <a:gd name="connsiteY62" fmla="*/ 41910 h 275403"/>
                <a:gd name="connsiteX63" fmla="*/ 209550 w 1185023"/>
                <a:gd name="connsiteY63" fmla="*/ 38100 h 275403"/>
                <a:gd name="connsiteX64" fmla="*/ 281940 w 1185023"/>
                <a:gd name="connsiteY64" fmla="*/ 30480 h 275403"/>
                <a:gd name="connsiteX65" fmla="*/ 361950 w 1185023"/>
                <a:gd name="connsiteY65" fmla="*/ 34290 h 275403"/>
                <a:gd name="connsiteX66" fmla="*/ 365760 w 1185023"/>
                <a:gd name="connsiteY66" fmla="*/ 30480 h 275403"/>
                <a:gd name="connsiteX0" fmla="*/ 365760 w 1185023"/>
                <a:gd name="connsiteY0" fmla="*/ 30480 h 275333"/>
                <a:gd name="connsiteX1" fmla="*/ 400050 w 1185023"/>
                <a:gd name="connsiteY1" fmla="*/ 34290 h 275333"/>
                <a:gd name="connsiteX2" fmla="*/ 422910 w 1185023"/>
                <a:gd name="connsiteY2" fmla="*/ 38100 h 275333"/>
                <a:gd name="connsiteX3" fmla="*/ 449580 w 1185023"/>
                <a:gd name="connsiteY3" fmla="*/ 41910 h 275333"/>
                <a:gd name="connsiteX4" fmla="*/ 472440 w 1185023"/>
                <a:gd name="connsiteY4" fmla="*/ 49530 h 275333"/>
                <a:gd name="connsiteX5" fmla="*/ 582930 w 1185023"/>
                <a:gd name="connsiteY5" fmla="*/ 57150 h 275333"/>
                <a:gd name="connsiteX6" fmla="*/ 712470 w 1185023"/>
                <a:gd name="connsiteY6" fmla="*/ 68580 h 275333"/>
                <a:gd name="connsiteX7" fmla="*/ 895350 w 1185023"/>
                <a:gd name="connsiteY7" fmla="*/ 72390 h 275333"/>
                <a:gd name="connsiteX8" fmla="*/ 967740 w 1185023"/>
                <a:gd name="connsiteY8" fmla="*/ 64770 h 275333"/>
                <a:gd name="connsiteX9" fmla="*/ 979170 w 1185023"/>
                <a:gd name="connsiteY9" fmla="*/ 57150 h 275333"/>
                <a:gd name="connsiteX10" fmla="*/ 998220 w 1185023"/>
                <a:gd name="connsiteY10" fmla="*/ 38100 h 275333"/>
                <a:gd name="connsiteX11" fmla="*/ 1021080 w 1185023"/>
                <a:gd name="connsiteY11" fmla="*/ 19050 h 275333"/>
                <a:gd name="connsiteX12" fmla="*/ 1032510 w 1185023"/>
                <a:gd name="connsiteY12" fmla="*/ 15240 h 275333"/>
                <a:gd name="connsiteX13" fmla="*/ 1043940 w 1185023"/>
                <a:gd name="connsiteY13" fmla="*/ 7620 h 275333"/>
                <a:gd name="connsiteX14" fmla="*/ 1062990 w 1185023"/>
                <a:gd name="connsiteY14" fmla="*/ 3810 h 275333"/>
                <a:gd name="connsiteX15" fmla="*/ 1074420 w 1185023"/>
                <a:gd name="connsiteY15" fmla="*/ 0 h 275333"/>
                <a:gd name="connsiteX16" fmla="*/ 1116330 w 1185023"/>
                <a:gd name="connsiteY16" fmla="*/ 3810 h 275333"/>
                <a:gd name="connsiteX17" fmla="*/ 1139190 w 1185023"/>
                <a:gd name="connsiteY17" fmla="*/ 11430 h 275333"/>
                <a:gd name="connsiteX18" fmla="*/ 1150620 w 1185023"/>
                <a:gd name="connsiteY18" fmla="*/ 22860 h 275333"/>
                <a:gd name="connsiteX19" fmla="*/ 1173480 w 1185023"/>
                <a:gd name="connsiteY19" fmla="*/ 38100 h 275333"/>
                <a:gd name="connsiteX20" fmla="*/ 1177290 w 1185023"/>
                <a:gd name="connsiteY20" fmla="*/ 49530 h 275333"/>
                <a:gd name="connsiteX21" fmla="*/ 1184910 w 1185023"/>
                <a:gd name="connsiteY21" fmla="*/ 60960 h 275333"/>
                <a:gd name="connsiteX22" fmla="*/ 1177290 w 1185023"/>
                <a:gd name="connsiteY22" fmla="*/ 114300 h 275333"/>
                <a:gd name="connsiteX23" fmla="*/ 1169670 w 1185023"/>
                <a:gd name="connsiteY23" fmla="*/ 125730 h 275333"/>
                <a:gd name="connsiteX24" fmla="*/ 1158240 w 1185023"/>
                <a:gd name="connsiteY24" fmla="*/ 129540 h 275333"/>
                <a:gd name="connsiteX25" fmla="*/ 1139190 w 1185023"/>
                <a:gd name="connsiteY25" fmla="*/ 144780 h 275333"/>
                <a:gd name="connsiteX26" fmla="*/ 1131570 w 1185023"/>
                <a:gd name="connsiteY26" fmla="*/ 156210 h 275333"/>
                <a:gd name="connsiteX27" fmla="*/ 1120140 w 1185023"/>
                <a:gd name="connsiteY27" fmla="*/ 167640 h 275333"/>
                <a:gd name="connsiteX28" fmla="*/ 1112520 w 1185023"/>
                <a:gd name="connsiteY28" fmla="*/ 179070 h 275333"/>
                <a:gd name="connsiteX29" fmla="*/ 1089660 w 1185023"/>
                <a:gd name="connsiteY29" fmla="*/ 190500 h 275333"/>
                <a:gd name="connsiteX30" fmla="*/ 1078230 w 1185023"/>
                <a:gd name="connsiteY30" fmla="*/ 198120 h 275333"/>
                <a:gd name="connsiteX31" fmla="*/ 1066800 w 1185023"/>
                <a:gd name="connsiteY31" fmla="*/ 201930 h 275333"/>
                <a:gd name="connsiteX32" fmla="*/ 1043940 w 1185023"/>
                <a:gd name="connsiteY32" fmla="*/ 220980 h 275333"/>
                <a:gd name="connsiteX33" fmla="*/ 1021080 w 1185023"/>
                <a:gd name="connsiteY33" fmla="*/ 236220 h 275333"/>
                <a:gd name="connsiteX34" fmla="*/ 1002030 w 1185023"/>
                <a:gd name="connsiteY34" fmla="*/ 251460 h 275333"/>
                <a:gd name="connsiteX35" fmla="*/ 990600 w 1185023"/>
                <a:gd name="connsiteY35" fmla="*/ 259080 h 275333"/>
                <a:gd name="connsiteX36" fmla="*/ 967740 w 1185023"/>
                <a:gd name="connsiteY36" fmla="*/ 266700 h 275333"/>
                <a:gd name="connsiteX37" fmla="*/ 887730 w 1185023"/>
                <a:gd name="connsiteY37" fmla="*/ 262890 h 275333"/>
                <a:gd name="connsiteX38" fmla="*/ 868680 w 1185023"/>
                <a:gd name="connsiteY38" fmla="*/ 275312 h 275333"/>
                <a:gd name="connsiteX39" fmla="*/ 845820 w 1185023"/>
                <a:gd name="connsiteY39" fmla="*/ 259341 h 275333"/>
                <a:gd name="connsiteX40" fmla="*/ 821055 w 1185023"/>
                <a:gd name="connsiteY40" fmla="*/ 264613 h 275333"/>
                <a:gd name="connsiteX41" fmla="*/ 803910 w 1185023"/>
                <a:gd name="connsiteY41" fmla="*/ 267745 h 275333"/>
                <a:gd name="connsiteX42" fmla="*/ 758190 w 1185023"/>
                <a:gd name="connsiteY42" fmla="*/ 256315 h 275333"/>
                <a:gd name="connsiteX43" fmla="*/ 723900 w 1185023"/>
                <a:gd name="connsiteY43" fmla="*/ 244416 h 275333"/>
                <a:gd name="connsiteX44" fmla="*/ 689610 w 1185023"/>
                <a:gd name="connsiteY44" fmla="*/ 246817 h 275333"/>
                <a:gd name="connsiteX45" fmla="*/ 666750 w 1185023"/>
                <a:gd name="connsiteY45" fmla="*/ 232516 h 275333"/>
                <a:gd name="connsiteX46" fmla="*/ 594360 w 1185023"/>
                <a:gd name="connsiteY46" fmla="*/ 201983 h 275333"/>
                <a:gd name="connsiteX47" fmla="*/ 510540 w 1185023"/>
                <a:gd name="connsiteY47" fmla="*/ 179070 h 275333"/>
                <a:gd name="connsiteX48" fmla="*/ 419100 w 1185023"/>
                <a:gd name="connsiteY48" fmla="*/ 186690 h 275333"/>
                <a:gd name="connsiteX49" fmla="*/ 293370 w 1185023"/>
                <a:gd name="connsiteY49" fmla="*/ 179070 h 275333"/>
                <a:gd name="connsiteX50" fmla="*/ 281940 w 1185023"/>
                <a:gd name="connsiteY50" fmla="*/ 175260 h 275333"/>
                <a:gd name="connsiteX51" fmla="*/ 266700 w 1185023"/>
                <a:gd name="connsiteY51" fmla="*/ 171450 h 275333"/>
                <a:gd name="connsiteX52" fmla="*/ 224790 w 1185023"/>
                <a:gd name="connsiteY52" fmla="*/ 167640 h 275333"/>
                <a:gd name="connsiteX53" fmla="*/ 213360 w 1185023"/>
                <a:gd name="connsiteY53" fmla="*/ 163830 h 275333"/>
                <a:gd name="connsiteX54" fmla="*/ 140970 w 1185023"/>
                <a:gd name="connsiteY54" fmla="*/ 160020 h 275333"/>
                <a:gd name="connsiteX55" fmla="*/ 118110 w 1185023"/>
                <a:gd name="connsiteY55" fmla="*/ 144780 h 275333"/>
                <a:gd name="connsiteX56" fmla="*/ 95250 w 1185023"/>
                <a:gd name="connsiteY56" fmla="*/ 133350 h 275333"/>
                <a:gd name="connsiteX57" fmla="*/ 49530 w 1185023"/>
                <a:gd name="connsiteY57" fmla="*/ 110490 h 275333"/>
                <a:gd name="connsiteX58" fmla="*/ 38100 w 1185023"/>
                <a:gd name="connsiteY58" fmla="*/ 106680 h 275333"/>
                <a:gd name="connsiteX59" fmla="*/ 26670 w 1185023"/>
                <a:gd name="connsiteY59" fmla="*/ 102870 h 275333"/>
                <a:gd name="connsiteX60" fmla="*/ 0 w 1185023"/>
                <a:gd name="connsiteY60" fmla="*/ 72390 h 275333"/>
                <a:gd name="connsiteX61" fmla="*/ 3810 w 1185023"/>
                <a:gd name="connsiteY61" fmla="*/ 49530 h 275333"/>
                <a:gd name="connsiteX62" fmla="*/ 15240 w 1185023"/>
                <a:gd name="connsiteY62" fmla="*/ 41910 h 275333"/>
                <a:gd name="connsiteX63" fmla="*/ 209550 w 1185023"/>
                <a:gd name="connsiteY63" fmla="*/ 38100 h 275333"/>
                <a:gd name="connsiteX64" fmla="*/ 281940 w 1185023"/>
                <a:gd name="connsiteY64" fmla="*/ 30480 h 275333"/>
                <a:gd name="connsiteX65" fmla="*/ 361950 w 1185023"/>
                <a:gd name="connsiteY65" fmla="*/ 34290 h 275333"/>
                <a:gd name="connsiteX66" fmla="*/ 365760 w 1185023"/>
                <a:gd name="connsiteY66" fmla="*/ 30480 h 275333"/>
                <a:gd name="connsiteX0" fmla="*/ 365760 w 1185023"/>
                <a:gd name="connsiteY0" fmla="*/ 30480 h 279909"/>
                <a:gd name="connsiteX1" fmla="*/ 400050 w 1185023"/>
                <a:gd name="connsiteY1" fmla="*/ 34290 h 279909"/>
                <a:gd name="connsiteX2" fmla="*/ 422910 w 1185023"/>
                <a:gd name="connsiteY2" fmla="*/ 38100 h 279909"/>
                <a:gd name="connsiteX3" fmla="*/ 449580 w 1185023"/>
                <a:gd name="connsiteY3" fmla="*/ 41910 h 279909"/>
                <a:gd name="connsiteX4" fmla="*/ 472440 w 1185023"/>
                <a:gd name="connsiteY4" fmla="*/ 49530 h 279909"/>
                <a:gd name="connsiteX5" fmla="*/ 582930 w 1185023"/>
                <a:gd name="connsiteY5" fmla="*/ 57150 h 279909"/>
                <a:gd name="connsiteX6" fmla="*/ 712470 w 1185023"/>
                <a:gd name="connsiteY6" fmla="*/ 68580 h 279909"/>
                <a:gd name="connsiteX7" fmla="*/ 895350 w 1185023"/>
                <a:gd name="connsiteY7" fmla="*/ 72390 h 279909"/>
                <a:gd name="connsiteX8" fmla="*/ 967740 w 1185023"/>
                <a:gd name="connsiteY8" fmla="*/ 64770 h 279909"/>
                <a:gd name="connsiteX9" fmla="*/ 979170 w 1185023"/>
                <a:gd name="connsiteY9" fmla="*/ 57150 h 279909"/>
                <a:gd name="connsiteX10" fmla="*/ 998220 w 1185023"/>
                <a:gd name="connsiteY10" fmla="*/ 38100 h 279909"/>
                <a:gd name="connsiteX11" fmla="*/ 1021080 w 1185023"/>
                <a:gd name="connsiteY11" fmla="*/ 19050 h 279909"/>
                <a:gd name="connsiteX12" fmla="*/ 1032510 w 1185023"/>
                <a:gd name="connsiteY12" fmla="*/ 15240 h 279909"/>
                <a:gd name="connsiteX13" fmla="*/ 1043940 w 1185023"/>
                <a:gd name="connsiteY13" fmla="*/ 7620 h 279909"/>
                <a:gd name="connsiteX14" fmla="*/ 1062990 w 1185023"/>
                <a:gd name="connsiteY14" fmla="*/ 3810 h 279909"/>
                <a:gd name="connsiteX15" fmla="*/ 1074420 w 1185023"/>
                <a:gd name="connsiteY15" fmla="*/ 0 h 279909"/>
                <a:gd name="connsiteX16" fmla="*/ 1116330 w 1185023"/>
                <a:gd name="connsiteY16" fmla="*/ 3810 h 279909"/>
                <a:gd name="connsiteX17" fmla="*/ 1139190 w 1185023"/>
                <a:gd name="connsiteY17" fmla="*/ 11430 h 279909"/>
                <a:gd name="connsiteX18" fmla="*/ 1150620 w 1185023"/>
                <a:gd name="connsiteY18" fmla="*/ 22860 h 279909"/>
                <a:gd name="connsiteX19" fmla="*/ 1173480 w 1185023"/>
                <a:gd name="connsiteY19" fmla="*/ 38100 h 279909"/>
                <a:gd name="connsiteX20" fmla="*/ 1177290 w 1185023"/>
                <a:gd name="connsiteY20" fmla="*/ 49530 h 279909"/>
                <a:gd name="connsiteX21" fmla="*/ 1184910 w 1185023"/>
                <a:gd name="connsiteY21" fmla="*/ 60960 h 279909"/>
                <a:gd name="connsiteX22" fmla="*/ 1177290 w 1185023"/>
                <a:gd name="connsiteY22" fmla="*/ 114300 h 279909"/>
                <a:gd name="connsiteX23" fmla="*/ 1169670 w 1185023"/>
                <a:gd name="connsiteY23" fmla="*/ 125730 h 279909"/>
                <a:gd name="connsiteX24" fmla="*/ 1158240 w 1185023"/>
                <a:gd name="connsiteY24" fmla="*/ 129540 h 279909"/>
                <a:gd name="connsiteX25" fmla="*/ 1139190 w 1185023"/>
                <a:gd name="connsiteY25" fmla="*/ 144780 h 279909"/>
                <a:gd name="connsiteX26" fmla="*/ 1131570 w 1185023"/>
                <a:gd name="connsiteY26" fmla="*/ 156210 h 279909"/>
                <a:gd name="connsiteX27" fmla="*/ 1120140 w 1185023"/>
                <a:gd name="connsiteY27" fmla="*/ 167640 h 279909"/>
                <a:gd name="connsiteX28" fmla="*/ 1112520 w 1185023"/>
                <a:gd name="connsiteY28" fmla="*/ 179070 h 279909"/>
                <a:gd name="connsiteX29" fmla="*/ 1089660 w 1185023"/>
                <a:gd name="connsiteY29" fmla="*/ 190500 h 279909"/>
                <a:gd name="connsiteX30" fmla="*/ 1078230 w 1185023"/>
                <a:gd name="connsiteY30" fmla="*/ 198120 h 279909"/>
                <a:gd name="connsiteX31" fmla="*/ 1066800 w 1185023"/>
                <a:gd name="connsiteY31" fmla="*/ 201930 h 279909"/>
                <a:gd name="connsiteX32" fmla="*/ 1043940 w 1185023"/>
                <a:gd name="connsiteY32" fmla="*/ 220980 h 279909"/>
                <a:gd name="connsiteX33" fmla="*/ 1021080 w 1185023"/>
                <a:gd name="connsiteY33" fmla="*/ 236220 h 279909"/>
                <a:gd name="connsiteX34" fmla="*/ 1002030 w 1185023"/>
                <a:gd name="connsiteY34" fmla="*/ 251460 h 279909"/>
                <a:gd name="connsiteX35" fmla="*/ 990600 w 1185023"/>
                <a:gd name="connsiteY35" fmla="*/ 259080 h 279909"/>
                <a:gd name="connsiteX36" fmla="*/ 967740 w 1185023"/>
                <a:gd name="connsiteY36" fmla="*/ 266700 h 279909"/>
                <a:gd name="connsiteX37" fmla="*/ 887730 w 1185023"/>
                <a:gd name="connsiteY37" fmla="*/ 262890 h 279909"/>
                <a:gd name="connsiteX38" fmla="*/ 868680 w 1185023"/>
                <a:gd name="connsiteY38" fmla="*/ 275312 h 279909"/>
                <a:gd name="connsiteX39" fmla="*/ 845820 w 1185023"/>
                <a:gd name="connsiteY39" fmla="*/ 279384 h 279909"/>
                <a:gd name="connsiteX40" fmla="*/ 821055 w 1185023"/>
                <a:gd name="connsiteY40" fmla="*/ 264613 h 279909"/>
                <a:gd name="connsiteX41" fmla="*/ 803910 w 1185023"/>
                <a:gd name="connsiteY41" fmla="*/ 267745 h 279909"/>
                <a:gd name="connsiteX42" fmla="*/ 758190 w 1185023"/>
                <a:gd name="connsiteY42" fmla="*/ 256315 h 279909"/>
                <a:gd name="connsiteX43" fmla="*/ 723900 w 1185023"/>
                <a:gd name="connsiteY43" fmla="*/ 244416 h 279909"/>
                <a:gd name="connsiteX44" fmla="*/ 689610 w 1185023"/>
                <a:gd name="connsiteY44" fmla="*/ 246817 h 279909"/>
                <a:gd name="connsiteX45" fmla="*/ 666750 w 1185023"/>
                <a:gd name="connsiteY45" fmla="*/ 232516 h 279909"/>
                <a:gd name="connsiteX46" fmla="*/ 594360 w 1185023"/>
                <a:gd name="connsiteY46" fmla="*/ 201983 h 279909"/>
                <a:gd name="connsiteX47" fmla="*/ 510540 w 1185023"/>
                <a:gd name="connsiteY47" fmla="*/ 179070 h 279909"/>
                <a:gd name="connsiteX48" fmla="*/ 419100 w 1185023"/>
                <a:gd name="connsiteY48" fmla="*/ 186690 h 279909"/>
                <a:gd name="connsiteX49" fmla="*/ 293370 w 1185023"/>
                <a:gd name="connsiteY49" fmla="*/ 179070 h 279909"/>
                <a:gd name="connsiteX50" fmla="*/ 281940 w 1185023"/>
                <a:gd name="connsiteY50" fmla="*/ 175260 h 279909"/>
                <a:gd name="connsiteX51" fmla="*/ 266700 w 1185023"/>
                <a:gd name="connsiteY51" fmla="*/ 171450 h 279909"/>
                <a:gd name="connsiteX52" fmla="*/ 224790 w 1185023"/>
                <a:gd name="connsiteY52" fmla="*/ 167640 h 279909"/>
                <a:gd name="connsiteX53" fmla="*/ 213360 w 1185023"/>
                <a:gd name="connsiteY53" fmla="*/ 163830 h 279909"/>
                <a:gd name="connsiteX54" fmla="*/ 140970 w 1185023"/>
                <a:gd name="connsiteY54" fmla="*/ 160020 h 279909"/>
                <a:gd name="connsiteX55" fmla="*/ 118110 w 1185023"/>
                <a:gd name="connsiteY55" fmla="*/ 144780 h 279909"/>
                <a:gd name="connsiteX56" fmla="*/ 95250 w 1185023"/>
                <a:gd name="connsiteY56" fmla="*/ 133350 h 279909"/>
                <a:gd name="connsiteX57" fmla="*/ 49530 w 1185023"/>
                <a:gd name="connsiteY57" fmla="*/ 110490 h 279909"/>
                <a:gd name="connsiteX58" fmla="*/ 38100 w 1185023"/>
                <a:gd name="connsiteY58" fmla="*/ 106680 h 279909"/>
                <a:gd name="connsiteX59" fmla="*/ 26670 w 1185023"/>
                <a:gd name="connsiteY59" fmla="*/ 102870 h 279909"/>
                <a:gd name="connsiteX60" fmla="*/ 0 w 1185023"/>
                <a:gd name="connsiteY60" fmla="*/ 72390 h 279909"/>
                <a:gd name="connsiteX61" fmla="*/ 3810 w 1185023"/>
                <a:gd name="connsiteY61" fmla="*/ 49530 h 279909"/>
                <a:gd name="connsiteX62" fmla="*/ 15240 w 1185023"/>
                <a:gd name="connsiteY62" fmla="*/ 41910 h 279909"/>
                <a:gd name="connsiteX63" fmla="*/ 209550 w 1185023"/>
                <a:gd name="connsiteY63" fmla="*/ 38100 h 279909"/>
                <a:gd name="connsiteX64" fmla="*/ 281940 w 1185023"/>
                <a:gd name="connsiteY64" fmla="*/ 30480 h 279909"/>
                <a:gd name="connsiteX65" fmla="*/ 361950 w 1185023"/>
                <a:gd name="connsiteY65" fmla="*/ 34290 h 279909"/>
                <a:gd name="connsiteX66" fmla="*/ 365760 w 1185023"/>
                <a:gd name="connsiteY66" fmla="*/ 30480 h 27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85023" h="279909">
                  <a:moveTo>
                    <a:pt x="365760" y="30480"/>
                  </a:moveTo>
                  <a:cubicBezTo>
                    <a:pt x="372110" y="30480"/>
                    <a:pt x="388651" y="32770"/>
                    <a:pt x="400050" y="34290"/>
                  </a:cubicBezTo>
                  <a:cubicBezTo>
                    <a:pt x="407707" y="35311"/>
                    <a:pt x="415275" y="36925"/>
                    <a:pt x="422910" y="38100"/>
                  </a:cubicBezTo>
                  <a:cubicBezTo>
                    <a:pt x="431786" y="39466"/>
                    <a:pt x="440690" y="40640"/>
                    <a:pt x="449580" y="41910"/>
                  </a:cubicBezTo>
                  <a:cubicBezTo>
                    <a:pt x="457200" y="44450"/>
                    <a:pt x="464441" y="48803"/>
                    <a:pt x="472440" y="49530"/>
                  </a:cubicBezTo>
                  <a:cubicBezTo>
                    <a:pt x="578380" y="59161"/>
                    <a:pt x="433052" y="46444"/>
                    <a:pt x="582930" y="57150"/>
                  </a:cubicBezTo>
                  <a:cubicBezTo>
                    <a:pt x="636473" y="60974"/>
                    <a:pt x="644235" y="67158"/>
                    <a:pt x="712470" y="68580"/>
                  </a:cubicBezTo>
                  <a:lnTo>
                    <a:pt x="895350" y="72390"/>
                  </a:lnTo>
                  <a:cubicBezTo>
                    <a:pt x="896984" y="72281"/>
                    <a:pt x="950637" y="72100"/>
                    <a:pt x="967740" y="64770"/>
                  </a:cubicBezTo>
                  <a:cubicBezTo>
                    <a:pt x="971949" y="62966"/>
                    <a:pt x="975360" y="59690"/>
                    <a:pt x="979170" y="57150"/>
                  </a:cubicBezTo>
                  <a:cubicBezTo>
                    <a:pt x="993140" y="36195"/>
                    <a:pt x="979170" y="53975"/>
                    <a:pt x="998220" y="38100"/>
                  </a:cubicBezTo>
                  <a:cubicBezTo>
                    <a:pt x="1010859" y="27567"/>
                    <a:pt x="1006891" y="26145"/>
                    <a:pt x="1021080" y="19050"/>
                  </a:cubicBezTo>
                  <a:cubicBezTo>
                    <a:pt x="1024672" y="17254"/>
                    <a:pt x="1028918" y="17036"/>
                    <a:pt x="1032510" y="15240"/>
                  </a:cubicBezTo>
                  <a:cubicBezTo>
                    <a:pt x="1036606" y="13192"/>
                    <a:pt x="1039653" y="9228"/>
                    <a:pt x="1043940" y="7620"/>
                  </a:cubicBezTo>
                  <a:cubicBezTo>
                    <a:pt x="1050003" y="5346"/>
                    <a:pt x="1056708" y="5381"/>
                    <a:pt x="1062990" y="3810"/>
                  </a:cubicBezTo>
                  <a:cubicBezTo>
                    <a:pt x="1066886" y="2836"/>
                    <a:pt x="1070610" y="1270"/>
                    <a:pt x="1074420" y="0"/>
                  </a:cubicBezTo>
                  <a:cubicBezTo>
                    <a:pt x="1088390" y="1270"/>
                    <a:pt x="1102516" y="1372"/>
                    <a:pt x="1116330" y="3810"/>
                  </a:cubicBezTo>
                  <a:cubicBezTo>
                    <a:pt x="1124240" y="5206"/>
                    <a:pt x="1139190" y="11430"/>
                    <a:pt x="1139190" y="11430"/>
                  </a:cubicBezTo>
                  <a:cubicBezTo>
                    <a:pt x="1143000" y="15240"/>
                    <a:pt x="1146367" y="19552"/>
                    <a:pt x="1150620" y="22860"/>
                  </a:cubicBezTo>
                  <a:cubicBezTo>
                    <a:pt x="1157849" y="28483"/>
                    <a:pt x="1173480" y="38100"/>
                    <a:pt x="1173480" y="38100"/>
                  </a:cubicBezTo>
                  <a:cubicBezTo>
                    <a:pt x="1174750" y="41910"/>
                    <a:pt x="1175494" y="45938"/>
                    <a:pt x="1177290" y="49530"/>
                  </a:cubicBezTo>
                  <a:cubicBezTo>
                    <a:pt x="1179338" y="53626"/>
                    <a:pt x="1184584" y="56393"/>
                    <a:pt x="1184910" y="60960"/>
                  </a:cubicBezTo>
                  <a:cubicBezTo>
                    <a:pt x="1185458" y="68626"/>
                    <a:pt x="1184184" y="100511"/>
                    <a:pt x="1177290" y="114300"/>
                  </a:cubicBezTo>
                  <a:cubicBezTo>
                    <a:pt x="1175242" y="118396"/>
                    <a:pt x="1173246" y="122869"/>
                    <a:pt x="1169670" y="125730"/>
                  </a:cubicBezTo>
                  <a:cubicBezTo>
                    <a:pt x="1166534" y="128239"/>
                    <a:pt x="1162050" y="128270"/>
                    <a:pt x="1158240" y="129540"/>
                  </a:cubicBezTo>
                  <a:cubicBezTo>
                    <a:pt x="1136402" y="162297"/>
                    <a:pt x="1165480" y="123748"/>
                    <a:pt x="1139190" y="144780"/>
                  </a:cubicBezTo>
                  <a:cubicBezTo>
                    <a:pt x="1135614" y="147641"/>
                    <a:pt x="1134501" y="152692"/>
                    <a:pt x="1131570" y="156210"/>
                  </a:cubicBezTo>
                  <a:cubicBezTo>
                    <a:pt x="1128121" y="160349"/>
                    <a:pt x="1123589" y="163501"/>
                    <a:pt x="1120140" y="167640"/>
                  </a:cubicBezTo>
                  <a:cubicBezTo>
                    <a:pt x="1117209" y="171158"/>
                    <a:pt x="1115758" y="175832"/>
                    <a:pt x="1112520" y="179070"/>
                  </a:cubicBezTo>
                  <a:cubicBezTo>
                    <a:pt x="1101601" y="189989"/>
                    <a:pt x="1102055" y="184302"/>
                    <a:pt x="1089660" y="190500"/>
                  </a:cubicBezTo>
                  <a:cubicBezTo>
                    <a:pt x="1085564" y="192548"/>
                    <a:pt x="1082326" y="196072"/>
                    <a:pt x="1078230" y="198120"/>
                  </a:cubicBezTo>
                  <a:cubicBezTo>
                    <a:pt x="1074638" y="199916"/>
                    <a:pt x="1070392" y="200134"/>
                    <a:pt x="1066800" y="201930"/>
                  </a:cubicBezTo>
                  <a:cubicBezTo>
                    <a:pt x="1050462" y="210099"/>
                    <a:pt x="1059107" y="209183"/>
                    <a:pt x="1043940" y="220980"/>
                  </a:cubicBezTo>
                  <a:cubicBezTo>
                    <a:pt x="1036711" y="226603"/>
                    <a:pt x="1021080" y="236220"/>
                    <a:pt x="1021080" y="236220"/>
                  </a:cubicBezTo>
                  <a:cubicBezTo>
                    <a:pt x="1008235" y="255488"/>
                    <a:pt x="1020433" y="242258"/>
                    <a:pt x="1002030" y="251460"/>
                  </a:cubicBezTo>
                  <a:cubicBezTo>
                    <a:pt x="997934" y="253508"/>
                    <a:pt x="994784" y="257220"/>
                    <a:pt x="990600" y="259080"/>
                  </a:cubicBezTo>
                  <a:cubicBezTo>
                    <a:pt x="983260" y="262342"/>
                    <a:pt x="967740" y="266700"/>
                    <a:pt x="967740" y="266700"/>
                  </a:cubicBezTo>
                  <a:cubicBezTo>
                    <a:pt x="941070" y="265430"/>
                    <a:pt x="904240" y="261455"/>
                    <a:pt x="887730" y="262890"/>
                  </a:cubicBezTo>
                  <a:cubicBezTo>
                    <a:pt x="871220" y="264325"/>
                    <a:pt x="875665" y="272563"/>
                    <a:pt x="868680" y="275312"/>
                  </a:cubicBezTo>
                  <a:cubicBezTo>
                    <a:pt x="861695" y="278061"/>
                    <a:pt x="853758" y="281167"/>
                    <a:pt x="845820" y="279384"/>
                  </a:cubicBezTo>
                  <a:cubicBezTo>
                    <a:pt x="837882" y="277601"/>
                    <a:pt x="828040" y="266553"/>
                    <a:pt x="821055" y="264613"/>
                  </a:cubicBezTo>
                  <a:cubicBezTo>
                    <a:pt x="814070" y="262673"/>
                    <a:pt x="814388" y="269128"/>
                    <a:pt x="803910" y="267745"/>
                  </a:cubicBezTo>
                  <a:cubicBezTo>
                    <a:pt x="793433" y="266362"/>
                    <a:pt x="771525" y="260203"/>
                    <a:pt x="758190" y="256315"/>
                  </a:cubicBezTo>
                  <a:cubicBezTo>
                    <a:pt x="744855" y="252427"/>
                    <a:pt x="735330" y="245999"/>
                    <a:pt x="723900" y="244416"/>
                  </a:cubicBezTo>
                  <a:cubicBezTo>
                    <a:pt x="712470" y="242833"/>
                    <a:pt x="699135" y="248800"/>
                    <a:pt x="689610" y="246817"/>
                  </a:cubicBezTo>
                  <a:cubicBezTo>
                    <a:pt x="680085" y="244834"/>
                    <a:pt x="682625" y="239988"/>
                    <a:pt x="666750" y="232516"/>
                  </a:cubicBezTo>
                  <a:cubicBezTo>
                    <a:pt x="650875" y="225044"/>
                    <a:pt x="620395" y="210891"/>
                    <a:pt x="594360" y="201983"/>
                  </a:cubicBezTo>
                  <a:cubicBezTo>
                    <a:pt x="568325" y="193075"/>
                    <a:pt x="539750" y="181619"/>
                    <a:pt x="510540" y="179070"/>
                  </a:cubicBezTo>
                  <a:cubicBezTo>
                    <a:pt x="481330" y="176521"/>
                    <a:pt x="457723" y="177034"/>
                    <a:pt x="419100" y="186690"/>
                  </a:cubicBezTo>
                  <a:cubicBezTo>
                    <a:pt x="395453" y="185615"/>
                    <a:pt x="325927" y="183721"/>
                    <a:pt x="293370" y="179070"/>
                  </a:cubicBezTo>
                  <a:cubicBezTo>
                    <a:pt x="289394" y="178502"/>
                    <a:pt x="285802" y="176363"/>
                    <a:pt x="281940" y="175260"/>
                  </a:cubicBezTo>
                  <a:cubicBezTo>
                    <a:pt x="276905" y="173821"/>
                    <a:pt x="271890" y="172142"/>
                    <a:pt x="266700" y="171450"/>
                  </a:cubicBezTo>
                  <a:cubicBezTo>
                    <a:pt x="252795" y="169596"/>
                    <a:pt x="238760" y="168910"/>
                    <a:pt x="224790" y="167640"/>
                  </a:cubicBezTo>
                  <a:cubicBezTo>
                    <a:pt x="220980" y="166370"/>
                    <a:pt x="217360" y="164194"/>
                    <a:pt x="213360" y="163830"/>
                  </a:cubicBezTo>
                  <a:cubicBezTo>
                    <a:pt x="189296" y="161642"/>
                    <a:pt x="164664" y="164759"/>
                    <a:pt x="140970" y="160020"/>
                  </a:cubicBezTo>
                  <a:cubicBezTo>
                    <a:pt x="131990" y="158224"/>
                    <a:pt x="125730" y="149860"/>
                    <a:pt x="118110" y="144780"/>
                  </a:cubicBezTo>
                  <a:cubicBezTo>
                    <a:pt x="67368" y="110952"/>
                    <a:pt x="142572" y="159640"/>
                    <a:pt x="95250" y="133350"/>
                  </a:cubicBezTo>
                  <a:cubicBezTo>
                    <a:pt x="50935" y="108731"/>
                    <a:pt x="94034" y="125325"/>
                    <a:pt x="49530" y="110490"/>
                  </a:cubicBezTo>
                  <a:lnTo>
                    <a:pt x="38100" y="106680"/>
                  </a:lnTo>
                  <a:lnTo>
                    <a:pt x="26670" y="102870"/>
                  </a:lnTo>
                  <a:cubicBezTo>
                    <a:pt x="8890" y="76200"/>
                    <a:pt x="19050" y="85090"/>
                    <a:pt x="0" y="72390"/>
                  </a:cubicBezTo>
                  <a:cubicBezTo>
                    <a:pt x="1270" y="64770"/>
                    <a:pt x="355" y="56440"/>
                    <a:pt x="3810" y="49530"/>
                  </a:cubicBezTo>
                  <a:cubicBezTo>
                    <a:pt x="5858" y="45434"/>
                    <a:pt x="10668" y="42164"/>
                    <a:pt x="15240" y="41910"/>
                  </a:cubicBezTo>
                  <a:cubicBezTo>
                    <a:pt x="79923" y="38317"/>
                    <a:pt x="144780" y="39370"/>
                    <a:pt x="209550" y="38100"/>
                  </a:cubicBezTo>
                  <a:cubicBezTo>
                    <a:pt x="236420" y="33622"/>
                    <a:pt x="251123" y="30480"/>
                    <a:pt x="281940" y="30480"/>
                  </a:cubicBezTo>
                  <a:cubicBezTo>
                    <a:pt x="308640" y="30480"/>
                    <a:pt x="335270" y="33264"/>
                    <a:pt x="361950" y="34290"/>
                  </a:cubicBezTo>
                  <a:cubicBezTo>
                    <a:pt x="368295" y="34534"/>
                    <a:pt x="359410" y="30480"/>
                    <a:pt x="365760" y="30480"/>
                  </a:cubicBezTo>
                  <a:close/>
                </a:path>
              </a:pathLst>
            </a:custGeom>
            <a:solidFill>
              <a:schemeClr val="bg1"/>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30"/>
            <p:cNvSpPr txBox="1"/>
            <p:nvPr/>
          </p:nvSpPr>
          <p:spPr>
            <a:xfrm>
              <a:off x="5755015" y="3313584"/>
              <a:ext cx="537630" cy="230832"/>
            </a:xfrm>
            <a:prstGeom prst="rect">
              <a:avLst/>
            </a:prstGeom>
            <a:noFill/>
          </p:spPr>
          <p:txBody>
            <a:bodyPr wrap="square" rtlCol="0">
              <a:spAutoFit/>
            </a:bodyPr>
            <a:lstStyle/>
            <a:p>
              <a:r>
                <a:rPr lang="it-IT" sz="900" b="1" i="1" dirty="0" smtClean="0">
                  <a:latin typeface="Liberation Sans Narrow" panose="020B0606020202030204" pitchFamily="34" charset="0"/>
                </a:rPr>
                <a:t>Sea </a:t>
              </a:r>
              <a:r>
                <a:rPr lang="it-IT" sz="900" b="1" i="1" dirty="0" err="1" smtClean="0">
                  <a:latin typeface="Liberation Sans Narrow" panose="020B0606020202030204" pitchFamily="34" charset="0"/>
                </a:rPr>
                <a:t>ice</a:t>
              </a:r>
              <a:endParaRPr lang="it-IT" sz="800" b="1" i="1" dirty="0">
                <a:latin typeface="Liberation Sans Narrow" panose="020B0606020202030204" pitchFamily="34" charset="0"/>
              </a:endParaRPr>
            </a:p>
          </p:txBody>
        </p:sp>
        <p:sp>
          <p:nvSpPr>
            <p:cNvPr id="39" name="Freccia bidirezionale verticale 38"/>
            <p:cNvSpPr>
              <a:spLocks noChangeAspect="1"/>
            </p:cNvSpPr>
            <p:nvPr/>
          </p:nvSpPr>
          <p:spPr>
            <a:xfrm>
              <a:off x="5580112" y="3169771"/>
              <a:ext cx="57606" cy="230426"/>
            </a:xfrm>
            <a:prstGeom prst="upDownArrow">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40" name="Freccia in giù 39"/>
            <p:cNvSpPr>
              <a:spLocks noChangeAspect="1"/>
            </p:cNvSpPr>
            <p:nvPr/>
          </p:nvSpPr>
          <p:spPr>
            <a:xfrm>
              <a:off x="5775906" y="3525489"/>
              <a:ext cx="29885" cy="119535"/>
            </a:xfrm>
            <a:prstGeom prst="downArrow">
              <a:avLst/>
            </a:prstGeom>
            <a:solidFill>
              <a:schemeClr val="tx2">
                <a:lumMod val="60000"/>
                <a:lumOff val="40000"/>
              </a:schemeClr>
            </a:solid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grpSp>
      <p:pic>
        <p:nvPicPr>
          <p:cNvPr id="10433" name="Immagin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412776"/>
            <a:ext cx="2388388" cy="167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3" name="Diagramma 42"/>
          <p:cNvGraphicFramePr/>
          <p:nvPr>
            <p:extLst>
              <p:ext uri="{D42A27DB-BD31-4B8C-83A1-F6EECF244321}">
                <p14:modId xmlns:p14="http://schemas.microsoft.com/office/powerpoint/2010/main" val="2947948536"/>
              </p:ext>
            </p:extLst>
          </p:nvPr>
        </p:nvGraphicFramePr>
        <p:xfrm>
          <a:off x="2435426" y="692696"/>
          <a:ext cx="3720750" cy="23638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8236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1323" y="2420888"/>
            <a:ext cx="864096" cy="1075049"/>
          </a:xfrm>
          <a:prstGeom prst="rect">
            <a:avLst/>
          </a:prstGeom>
        </p:spPr>
      </p:pic>
      <p:sp>
        <p:nvSpPr>
          <p:cNvPr id="6" name="Text Box 2051"/>
          <p:cNvSpPr txBox="1">
            <a:spLocks noChangeAspect="1" noChangeArrowheads="1"/>
          </p:cNvSpPr>
          <p:nvPr/>
        </p:nvSpPr>
        <p:spPr bwMode="auto">
          <a:xfrm>
            <a:off x="152400" y="4241055"/>
            <a:ext cx="1219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hangingPunct="1">
              <a:lnSpc>
                <a:spcPct val="100000"/>
              </a:lnSpc>
              <a:spcBef>
                <a:spcPct val="50000"/>
              </a:spcBef>
              <a:buClrTx/>
              <a:buSzTx/>
              <a:buFontTx/>
              <a:buNone/>
            </a:pPr>
            <a:r>
              <a:rPr lang="it-IT" altLang="it-IT" sz="1000">
                <a:latin typeface="Tahoma" pitchFamily="34" charset="0"/>
                <a:cs typeface="Times New Roman" pitchFamily="18" charset="0"/>
              </a:rPr>
              <a:t>OC flux (g m</a:t>
            </a:r>
            <a:r>
              <a:rPr lang="it-IT" altLang="it-IT" sz="1000" baseline="30000">
                <a:latin typeface="Tahoma" pitchFamily="34" charset="0"/>
                <a:cs typeface="Times New Roman" pitchFamily="18" charset="0"/>
              </a:rPr>
              <a:t>-2</a:t>
            </a:r>
            <a:r>
              <a:rPr lang="it-IT" altLang="it-IT" sz="1000">
                <a:latin typeface="Tahoma" pitchFamily="34" charset="0"/>
                <a:cs typeface="Times New Roman" pitchFamily="18" charset="0"/>
              </a:rPr>
              <a:t> y</a:t>
            </a:r>
            <a:r>
              <a:rPr lang="it-IT" altLang="it-IT" sz="1000" baseline="30000">
                <a:latin typeface="Tahoma" pitchFamily="34" charset="0"/>
                <a:cs typeface="Times New Roman" pitchFamily="18" charset="0"/>
              </a:rPr>
              <a:t>-1</a:t>
            </a:r>
            <a:r>
              <a:rPr lang="it-IT" altLang="it-IT" sz="1000">
                <a:latin typeface="Tahoma" pitchFamily="34" charset="0"/>
                <a:cs typeface="Times New Roman" pitchFamily="18" charset="0"/>
              </a:rPr>
              <a:t>)</a:t>
            </a:r>
          </a:p>
        </p:txBody>
      </p:sp>
      <p:sp>
        <p:nvSpPr>
          <p:cNvPr id="12" name="Text Box 2057"/>
          <p:cNvSpPr txBox="1">
            <a:spLocks noChangeArrowheads="1"/>
          </p:cNvSpPr>
          <p:nvPr/>
        </p:nvSpPr>
        <p:spPr bwMode="auto">
          <a:xfrm>
            <a:off x="4876800" y="228600"/>
            <a:ext cx="373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hangingPunct="1">
              <a:lnSpc>
                <a:spcPct val="100000"/>
              </a:lnSpc>
              <a:spcBef>
                <a:spcPct val="50000"/>
              </a:spcBef>
              <a:buClrTx/>
              <a:buSzTx/>
              <a:buFontTx/>
              <a:buNone/>
            </a:pPr>
            <a:r>
              <a:rPr lang="it-IT" altLang="it-IT" sz="1600">
                <a:solidFill>
                  <a:schemeClr val="bg1"/>
                </a:solidFill>
                <a:latin typeface="Tahoma" pitchFamily="34" charset="0"/>
                <a:cs typeface="Times New Roman" pitchFamily="18" charset="0"/>
              </a:rPr>
              <a:t> </a:t>
            </a:r>
          </a:p>
        </p:txBody>
      </p:sp>
      <p:sp>
        <p:nvSpPr>
          <p:cNvPr id="14" name="Text Box 2059"/>
          <p:cNvSpPr txBox="1">
            <a:spLocks noChangeArrowheads="1"/>
          </p:cNvSpPr>
          <p:nvPr/>
        </p:nvSpPr>
        <p:spPr bwMode="auto">
          <a:xfrm>
            <a:off x="323528" y="195024"/>
            <a:ext cx="8568952"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it-IT" sz="2800" dirty="0">
                <a:latin typeface="+mj-lt"/>
                <a:cs typeface="Times New Roman" pitchFamily="18" charset="0"/>
              </a:rPr>
              <a:t>Seawater properties and Ocean Heat Content </a:t>
            </a:r>
            <a:r>
              <a:rPr lang="en-US" altLang="it-IT" sz="2800" dirty="0" smtClean="0">
                <a:latin typeface="+mj-lt"/>
                <a:cs typeface="Times New Roman" pitchFamily="18" charset="0"/>
              </a:rPr>
              <a:t>(OHC)</a:t>
            </a:r>
          </a:p>
          <a:p>
            <a:pPr>
              <a:spcBef>
                <a:spcPct val="50000"/>
              </a:spcBef>
            </a:pPr>
            <a:r>
              <a:rPr lang="en-US" altLang="it-IT" sz="2000" dirty="0">
                <a:latin typeface="+mj-lt"/>
                <a:cs typeface="Times New Roman" pitchFamily="18" charset="0"/>
              </a:rPr>
              <a:t>The contribution of heat from the </a:t>
            </a:r>
            <a:r>
              <a:rPr lang="en-US" altLang="it-IT" sz="2000" dirty="0" smtClean="0">
                <a:latin typeface="+mj-lt"/>
                <a:cs typeface="Times New Roman" pitchFamily="18" charset="0"/>
              </a:rPr>
              <a:t>ocean at </a:t>
            </a:r>
            <a:r>
              <a:rPr lang="en-US" altLang="it-IT" sz="2000" dirty="0">
                <a:latin typeface="+mj-lt"/>
                <a:cs typeface="Times New Roman" pitchFamily="18" charset="0"/>
              </a:rPr>
              <a:t>the interface between the </a:t>
            </a:r>
            <a:r>
              <a:rPr lang="en-US" altLang="it-IT" sz="2000" dirty="0" smtClean="0">
                <a:latin typeface="+mj-lt"/>
                <a:cs typeface="Times New Roman" pitchFamily="18" charset="0"/>
              </a:rPr>
              <a:t>fjord water and tidewater glaciers </a:t>
            </a:r>
            <a:r>
              <a:rPr lang="en-US" altLang="it-IT" sz="2000" dirty="0">
                <a:latin typeface="+mj-lt"/>
                <a:cs typeface="Times New Roman" pitchFamily="18" charset="0"/>
              </a:rPr>
              <a:t>has been suggested as a possible trigger </a:t>
            </a:r>
            <a:r>
              <a:rPr lang="en-US" altLang="it-IT" sz="2000" dirty="0" smtClean="0">
                <a:latin typeface="+mj-lt"/>
                <a:cs typeface="Times New Roman" pitchFamily="18" charset="0"/>
              </a:rPr>
              <a:t>that destabilize the glacier </a:t>
            </a:r>
            <a:r>
              <a:rPr lang="en-US" altLang="it-IT" sz="2000" dirty="0">
                <a:latin typeface="+mj-lt"/>
                <a:cs typeface="Times New Roman" pitchFamily="18" charset="0"/>
              </a:rPr>
              <a:t>front. </a:t>
            </a:r>
            <a:endParaRPr lang="en-US" altLang="it-IT" sz="2000" dirty="0" smtClean="0">
              <a:latin typeface="+mj-lt"/>
              <a:cs typeface="Times New Roman" pitchFamily="18" charset="0"/>
            </a:endParaRPr>
          </a:p>
          <a:p>
            <a:pPr>
              <a:spcBef>
                <a:spcPct val="50000"/>
              </a:spcBef>
            </a:pPr>
            <a:r>
              <a:rPr lang="en-US" altLang="it-IT" sz="2000" dirty="0">
                <a:cs typeface="Times New Roman" pitchFamily="18" charset="0"/>
              </a:rPr>
              <a:t>The OHC does not depend only on temperature but also on the volume of water interacting with the ice front</a:t>
            </a:r>
            <a:r>
              <a:rPr lang="en-US" altLang="it-IT" sz="2000" dirty="0" smtClean="0">
                <a:cs typeface="Times New Roman" pitchFamily="18" charset="0"/>
              </a:rPr>
              <a:t>.</a:t>
            </a:r>
            <a:endParaRPr lang="en-US" altLang="it-IT" sz="2000" dirty="0">
              <a:cs typeface="Times New Roman" pitchFamily="18" charset="0"/>
            </a:endParaRPr>
          </a:p>
        </p:txBody>
      </p:sp>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293096"/>
            <a:ext cx="4104456" cy="2235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 Box 2059"/>
          <p:cNvSpPr txBox="1">
            <a:spLocks noChangeArrowheads="1"/>
          </p:cNvSpPr>
          <p:nvPr/>
        </p:nvSpPr>
        <p:spPr bwMode="auto">
          <a:xfrm>
            <a:off x="251520" y="2681625"/>
            <a:ext cx="468052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it-IT" sz="2000" dirty="0" smtClean="0">
                <a:latin typeface="+mj-lt"/>
                <a:cs typeface="Times New Roman" pitchFamily="18" charset="0"/>
              </a:rPr>
              <a:t>Based </a:t>
            </a:r>
            <a:r>
              <a:rPr lang="en-US" altLang="it-IT" sz="2000" dirty="0">
                <a:latin typeface="+mj-lt"/>
                <a:cs typeface="Times New Roman" pitchFamily="18" charset="0"/>
              </a:rPr>
              <a:t>on </a:t>
            </a:r>
            <a:r>
              <a:rPr lang="en-US" altLang="it-IT" sz="2000" dirty="0" smtClean="0">
                <a:latin typeface="+mj-lt"/>
                <a:cs typeface="Times New Roman" pitchFamily="18" charset="0"/>
              </a:rPr>
              <a:t>bathymetric maps </a:t>
            </a:r>
            <a:r>
              <a:rPr lang="en-US" altLang="it-IT" sz="2000" dirty="0">
                <a:latin typeface="+mj-lt"/>
                <a:cs typeface="Times New Roman" pitchFamily="18" charset="0"/>
              </a:rPr>
              <a:t>and </a:t>
            </a:r>
            <a:r>
              <a:rPr lang="en-US" altLang="it-IT" sz="2000" dirty="0" smtClean="0">
                <a:latin typeface="+mj-lt"/>
                <a:cs typeface="Times New Roman" pitchFamily="18" charset="0"/>
              </a:rPr>
              <a:t>CTD casts, OHC calculated for </a:t>
            </a:r>
            <a:r>
              <a:rPr lang="en-US" altLang="it-IT" sz="2000" dirty="0">
                <a:latin typeface="+mj-lt"/>
                <a:cs typeface="Times New Roman" pitchFamily="18" charset="0"/>
              </a:rPr>
              <a:t>September 2014 </a:t>
            </a:r>
            <a:r>
              <a:rPr lang="en-US" altLang="it-IT" sz="2000" dirty="0" smtClean="0">
                <a:latin typeface="+mj-lt"/>
                <a:cs typeface="Times New Roman" pitchFamily="18" charset="0"/>
                <a:sym typeface="Wingdings" panose="05000000000000000000" pitchFamily="2" charset="2"/>
              </a:rPr>
              <a:t> </a:t>
            </a:r>
            <a:r>
              <a:rPr lang="en-US" altLang="it-IT" sz="2000" dirty="0" smtClean="0">
                <a:latin typeface="+mj-lt"/>
                <a:cs typeface="Times New Roman" pitchFamily="18" charset="0"/>
              </a:rPr>
              <a:t>the heat loss </a:t>
            </a:r>
            <a:r>
              <a:rPr lang="en-US" altLang="it-IT" sz="2000" dirty="0">
                <a:latin typeface="+mj-lt"/>
                <a:cs typeface="Times New Roman" pitchFamily="18" charset="0"/>
              </a:rPr>
              <a:t>in the innermost fjord </a:t>
            </a:r>
            <a:r>
              <a:rPr lang="en-US" altLang="it-IT" sz="2000" dirty="0" smtClean="0">
                <a:latin typeface="+mj-lt"/>
                <a:cs typeface="Times New Roman" pitchFamily="18" charset="0"/>
              </a:rPr>
              <a:t>was consistent with large ice </a:t>
            </a:r>
            <a:r>
              <a:rPr lang="en-US" altLang="it-IT" sz="2000" dirty="0">
                <a:latin typeface="+mj-lt"/>
                <a:cs typeface="Times New Roman" pitchFamily="18" charset="0"/>
              </a:rPr>
              <a:t>melting</a:t>
            </a:r>
            <a:r>
              <a:rPr lang="en-US" altLang="it-IT" sz="2000" dirty="0" smtClean="0">
                <a:latin typeface="+mj-lt"/>
                <a:cs typeface="Times New Roman" pitchFamily="18" charset="0"/>
              </a:rPr>
              <a:t>.</a:t>
            </a:r>
          </a:p>
        </p:txBody>
      </p:sp>
      <p:pic>
        <p:nvPicPr>
          <p:cNvPr id="17"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7364" y="3434414"/>
            <a:ext cx="976764" cy="930690"/>
          </a:xfrm>
          <a:prstGeom prst="rect">
            <a:avLst/>
          </a:prstGeom>
        </p:spPr>
      </p:pic>
      <p:pic>
        <p:nvPicPr>
          <p:cNvPr id="18"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5971" y="2420888"/>
            <a:ext cx="2684501" cy="1401734"/>
          </a:xfrm>
          <a:prstGeom prst="rect">
            <a:avLst/>
          </a:prstGeom>
        </p:spPr>
      </p:pic>
      <p:pic>
        <p:nvPicPr>
          <p:cNvPr id="20"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7377" r="5728"/>
          <a:stretch/>
        </p:blipFill>
        <p:spPr>
          <a:xfrm>
            <a:off x="4644008" y="4365105"/>
            <a:ext cx="4204542" cy="1224136"/>
          </a:xfrm>
          <a:prstGeom prst="rect">
            <a:avLst/>
          </a:prstGeom>
        </p:spPr>
      </p:pic>
      <p:sp>
        <p:nvSpPr>
          <p:cNvPr id="21" name="Text Box 2059"/>
          <p:cNvSpPr txBox="1">
            <a:spLocks noChangeArrowheads="1"/>
          </p:cNvSpPr>
          <p:nvPr/>
        </p:nvSpPr>
        <p:spPr bwMode="auto">
          <a:xfrm>
            <a:off x="4519802" y="5653697"/>
            <a:ext cx="468052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it-IT" sz="2000" dirty="0" smtClean="0">
                <a:latin typeface="+mj-lt"/>
                <a:cs typeface="Times New Roman" pitchFamily="18" charset="0"/>
              </a:rPr>
              <a:t>On the contrary, in </a:t>
            </a:r>
            <a:r>
              <a:rPr lang="en-US" altLang="it-IT" sz="2000" dirty="0">
                <a:latin typeface="+mj-lt"/>
                <a:cs typeface="Times New Roman" pitchFamily="18" charset="0"/>
              </a:rPr>
              <a:t>winter 2014 no warm input was found and ocean heat was </a:t>
            </a:r>
            <a:r>
              <a:rPr lang="en-US" altLang="it-IT" sz="2000" dirty="0" smtClean="0">
                <a:latin typeface="+mj-lt"/>
                <a:cs typeface="Times New Roman" pitchFamily="18" charset="0"/>
              </a:rPr>
              <a:t>adverse for ice melting</a:t>
            </a:r>
            <a:r>
              <a:rPr lang="en-US" altLang="it-IT" sz="2000" dirty="0">
                <a:latin typeface="+mj-lt"/>
                <a:cs typeface="Times New Roman" pitchFamily="18" charset="0"/>
              </a:rPr>
              <a:t>. </a:t>
            </a:r>
          </a:p>
        </p:txBody>
      </p:sp>
      <p:sp>
        <p:nvSpPr>
          <p:cNvPr id="23" name="Text Box 2059"/>
          <p:cNvSpPr txBox="1">
            <a:spLocks noChangeArrowheads="1"/>
          </p:cNvSpPr>
          <p:nvPr/>
        </p:nvSpPr>
        <p:spPr bwMode="auto">
          <a:xfrm>
            <a:off x="6128098" y="3933056"/>
            <a:ext cx="2764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it-IT" sz="2000" i="1" dirty="0" err="1" smtClean="0">
                <a:solidFill>
                  <a:srgbClr val="00B0F0"/>
                </a:solidFill>
                <a:latin typeface="+mj-lt"/>
                <a:cs typeface="Times New Roman" pitchFamily="18" charset="0"/>
              </a:rPr>
              <a:t>Aliani</a:t>
            </a:r>
            <a:r>
              <a:rPr lang="en-US" altLang="it-IT" sz="2000" i="1" dirty="0" smtClean="0">
                <a:solidFill>
                  <a:srgbClr val="00B0F0"/>
                </a:solidFill>
                <a:latin typeface="+mj-lt"/>
                <a:cs typeface="Times New Roman" pitchFamily="18" charset="0"/>
              </a:rPr>
              <a:t> et al., 2016 a &amp; b</a:t>
            </a:r>
            <a:endParaRPr lang="en-US" altLang="it-IT" sz="2000" i="1" dirty="0">
              <a:solidFill>
                <a:srgbClr val="00B0F0"/>
              </a:solidFill>
              <a:latin typeface="+mj-lt"/>
              <a:cs typeface="Times New Roman" pitchFamily="18" charset="0"/>
            </a:endParaRPr>
          </a:p>
        </p:txBody>
      </p:sp>
    </p:spTree>
    <p:extLst>
      <p:ext uri="{BB962C8B-B14F-4D97-AF65-F5344CB8AC3E}">
        <p14:creationId xmlns:p14="http://schemas.microsoft.com/office/powerpoint/2010/main" val="310922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sp>
        <p:nvSpPr>
          <p:cNvPr id="10" name="Text Box 8"/>
          <p:cNvSpPr txBox="1">
            <a:spLocks noChangeArrowheads="1"/>
          </p:cNvSpPr>
          <p:nvPr/>
        </p:nvSpPr>
        <p:spPr bwMode="auto">
          <a:xfrm>
            <a:off x="179512" y="228600"/>
            <a:ext cx="5688632" cy="421653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dirty="0" smtClean="0"/>
              <a:t>Carbonate </a:t>
            </a:r>
            <a:r>
              <a:rPr lang="en-US" sz="2800" dirty="0"/>
              <a:t>chemistry in the </a:t>
            </a:r>
            <a:r>
              <a:rPr lang="en-US" sz="2800" dirty="0" smtClean="0"/>
              <a:t>fjord </a:t>
            </a:r>
          </a:p>
          <a:p>
            <a:pPr>
              <a:spcBef>
                <a:spcPct val="50000"/>
              </a:spcBef>
            </a:pPr>
            <a:r>
              <a:rPr lang="en-GB" sz="2000" dirty="0" smtClean="0"/>
              <a:t>In </a:t>
            </a:r>
            <a:r>
              <a:rPr lang="en-GB" sz="2000" dirty="0"/>
              <a:t>summer </a:t>
            </a:r>
            <a:r>
              <a:rPr lang="en-GB" sz="2000" dirty="0" smtClean="0"/>
              <a:t>2015, </a:t>
            </a:r>
            <a:r>
              <a:rPr lang="en-GB" sz="2000" dirty="0"/>
              <a:t>found </a:t>
            </a:r>
            <a:r>
              <a:rPr lang="en-GB" sz="2000" dirty="0" smtClean="0"/>
              <a:t>high </a:t>
            </a:r>
            <a:r>
              <a:rPr lang="en-GB" sz="2000" dirty="0"/>
              <a:t>surface water </a:t>
            </a:r>
            <a:r>
              <a:rPr lang="en-GB" sz="2000" dirty="0" smtClean="0"/>
              <a:t>pH </a:t>
            </a:r>
            <a:r>
              <a:rPr lang="en-GB" sz="2000" dirty="0"/>
              <a:t>values </a:t>
            </a:r>
            <a:r>
              <a:rPr lang="en-GB" sz="2000" dirty="0" smtClean="0"/>
              <a:t>in </a:t>
            </a:r>
            <a:r>
              <a:rPr lang="en-GB" sz="2000" dirty="0" err="1" smtClean="0"/>
              <a:t>Kongsfjorden</a:t>
            </a:r>
            <a:r>
              <a:rPr lang="en-GB" sz="2000" dirty="0" smtClean="0"/>
              <a:t> (</a:t>
            </a:r>
            <a:r>
              <a:rPr lang="en-GB" sz="2000" dirty="0"/>
              <a:t>up to 8.6) </a:t>
            </a:r>
            <a:endParaRPr lang="en-GB" sz="2000" dirty="0" smtClean="0"/>
          </a:p>
          <a:p>
            <a:pPr>
              <a:spcBef>
                <a:spcPct val="50000"/>
              </a:spcBef>
            </a:pPr>
            <a:r>
              <a:rPr lang="en-GB" sz="2000" dirty="0" smtClean="0"/>
              <a:t>To </a:t>
            </a:r>
            <a:r>
              <a:rPr lang="en-GB" sz="2000" dirty="0"/>
              <a:t>maintain such a high </a:t>
            </a:r>
            <a:r>
              <a:rPr lang="en-GB" sz="2000" dirty="0" smtClean="0"/>
              <a:t>value, pH </a:t>
            </a:r>
            <a:r>
              <a:rPr lang="en-GB" sz="2000" dirty="0"/>
              <a:t>of freshwater inputs </a:t>
            </a:r>
            <a:r>
              <a:rPr lang="en-GB" sz="2000" dirty="0" smtClean="0"/>
              <a:t>discharging </a:t>
            </a:r>
            <a:r>
              <a:rPr lang="en-GB" sz="2000" dirty="0"/>
              <a:t>into the fjord </a:t>
            </a:r>
            <a:r>
              <a:rPr lang="en-GB" sz="2000" dirty="0" smtClean="0"/>
              <a:t>must be very alkaline</a:t>
            </a:r>
          </a:p>
          <a:p>
            <a:pPr>
              <a:spcBef>
                <a:spcPct val="50000"/>
              </a:spcBef>
            </a:pPr>
            <a:r>
              <a:rPr lang="en-GB" sz="2000" dirty="0" smtClean="0"/>
              <a:t>In the longer term, when the </a:t>
            </a:r>
            <a:r>
              <a:rPr lang="en-GB" sz="2000" dirty="0"/>
              <a:t>meltwater discharge </a:t>
            </a:r>
            <a:r>
              <a:rPr lang="en-GB" sz="2000" dirty="0" smtClean="0"/>
              <a:t>will decline, pH will decrease very rapidly, theoretically reaching a tipping point</a:t>
            </a:r>
          </a:p>
          <a:p>
            <a:pPr>
              <a:spcBef>
                <a:spcPct val="50000"/>
              </a:spcBef>
            </a:pPr>
            <a:r>
              <a:rPr lang="en-US" sz="2000" dirty="0" smtClean="0"/>
              <a:t>Necessary specific </a:t>
            </a:r>
            <a:r>
              <a:rPr lang="en-US" sz="2000" dirty="0"/>
              <a:t>experiments </a:t>
            </a:r>
            <a:r>
              <a:rPr lang="en-US" sz="2000" dirty="0" smtClean="0"/>
              <a:t>to follow the </a:t>
            </a:r>
            <a:r>
              <a:rPr lang="en-US" sz="2000" dirty="0"/>
              <a:t>temporal trend of pH and alkalinity</a:t>
            </a:r>
            <a:endParaRPr lang="en-GB" sz="2000" dirty="0" smtClean="0"/>
          </a:p>
        </p:txBody>
      </p:sp>
      <p:pic>
        <p:nvPicPr>
          <p:cNvPr id="13" name="Immagine 12"/>
          <p:cNvPicPr>
            <a:picLocks noChangeAspect="1"/>
          </p:cNvPicPr>
          <p:nvPr/>
        </p:nvPicPr>
        <p:blipFill>
          <a:blip r:embed="rId2"/>
          <a:stretch>
            <a:fillRect/>
          </a:stretch>
        </p:blipFill>
        <p:spPr>
          <a:xfrm>
            <a:off x="6300192" y="215416"/>
            <a:ext cx="2664296" cy="1994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Immagine 13"/>
          <p:cNvPicPr>
            <a:picLocks noChangeAspect="1"/>
          </p:cNvPicPr>
          <p:nvPr/>
        </p:nvPicPr>
        <p:blipFill rotWithShape="1">
          <a:blip r:embed="rId3" cstate="print">
            <a:extLst>
              <a:ext uri="{28A0092B-C50C-407E-A947-70E740481C1C}">
                <a14:useLocalDpi xmlns:a14="http://schemas.microsoft.com/office/drawing/2010/main" val="0"/>
              </a:ext>
            </a:extLst>
          </a:blip>
          <a:srcRect l="33856" t="19910" b="20165"/>
          <a:stretch/>
        </p:blipFill>
        <p:spPr>
          <a:xfrm>
            <a:off x="211155" y="4961228"/>
            <a:ext cx="2632653" cy="1788834"/>
          </a:xfrm>
          <a:prstGeom prst="rect">
            <a:avLst/>
          </a:prstGeom>
          <a:ln>
            <a:noFill/>
          </a:ln>
          <a:effectLst>
            <a:outerShdw blurRad="190500" algn="tl" rotWithShape="0">
              <a:srgbClr val="000000">
                <a:alpha val="70000"/>
              </a:srgbClr>
            </a:outerShdw>
          </a:effectLst>
        </p:spPr>
      </p:pic>
      <p:pic>
        <p:nvPicPr>
          <p:cNvPr id="15" name="Immagin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7825" y="4805846"/>
            <a:ext cx="2592288" cy="1944216"/>
          </a:xfrm>
          <a:prstGeom prst="rect">
            <a:avLst/>
          </a:prstGeom>
          <a:ln>
            <a:noFill/>
          </a:ln>
          <a:effectLst>
            <a:outerShdw blurRad="190500" algn="tl" rotWithShape="0">
              <a:srgbClr val="000000">
                <a:alpha val="70000"/>
              </a:srgbClr>
            </a:outerShdw>
          </a:effectLst>
        </p:spPr>
      </p:pic>
      <p:pic>
        <p:nvPicPr>
          <p:cNvPr id="16" name="Immagin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4288" y="3550742"/>
            <a:ext cx="1800200" cy="2398538"/>
          </a:xfrm>
          <a:prstGeom prst="rect">
            <a:avLst/>
          </a:prstGeom>
          <a:ln>
            <a:noFill/>
          </a:ln>
          <a:effectLst>
            <a:outerShdw blurRad="190500" algn="tl" rotWithShape="0">
              <a:srgbClr val="000000">
                <a:alpha val="70000"/>
              </a:srgbClr>
            </a:outerShdw>
          </a:effectLst>
        </p:spPr>
      </p:pic>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128" y="4236938"/>
            <a:ext cx="1875246" cy="2504430"/>
          </a:xfrm>
          <a:prstGeom prst="rect">
            <a:avLst/>
          </a:prstGeom>
          <a:ln>
            <a:noFill/>
          </a:ln>
          <a:effectLst>
            <a:outerShdw blurRad="190500" algn="tl" rotWithShape="0">
              <a:srgbClr val="000000">
                <a:alpha val="70000"/>
              </a:srgbClr>
            </a:outerShdw>
          </a:effectLst>
        </p:spPr>
      </p:pic>
      <p:sp>
        <p:nvSpPr>
          <p:cNvPr id="19" name="Text Box 8"/>
          <p:cNvSpPr txBox="1">
            <a:spLocks noChangeArrowheads="1"/>
          </p:cNvSpPr>
          <p:nvPr/>
        </p:nvSpPr>
        <p:spPr bwMode="auto">
          <a:xfrm>
            <a:off x="6300192" y="2348880"/>
            <a:ext cx="2664296" cy="10156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it-IT" sz="2000" dirty="0" err="1" smtClean="0">
                <a:solidFill>
                  <a:srgbClr val="89AAD3"/>
                </a:solidFill>
              </a:rPr>
              <a:t>Fieldwork</a:t>
            </a:r>
            <a:r>
              <a:rPr lang="it-IT" sz="2000" dirty="0" smtClean="0">
                <a:solidFill>
                  <a:srgbClr val="89AAD3"/>
                </a:solidFill>
              </a:rPr>
              <a:t> : 21 </a:t>
            </a:r>
            <a:r>
              <a:rPr lang="it-IT" sz="2000" dirty="0" err="1">
                <a:solidFill>
                  <a:srgbClr val="89AAD3"/>
                </a:solidFill>
              </a:rPr>
              <a:t>July</a:t>
            </a:r>
            <a:r>
              <a:rPr lang="it-IT" sz="2000" dirty="0">
                <a:solidFill>
                  <a:srgbClr val="89AAD3"/>
                </a:solidFill>
              </a:rPr>
              <a:t> – 18 August </a:t>
            </a:r>
            <a:r>
              <a:rPr lang="it-IT" sz="2000" dirty="0" smtClean="0">
                <a:solidFill>
                  <a:srgbClr val="89AAD3"/>
                </a:solidFill>
              </a:rPr>
              <a:t>2016, </a:t>
            </a:r>
            <a:r>
              <a:rPr lang="it-IT" sz="2000" dirty="0" err="1" smtClean="0">
                <a:solidFill>
                  <a:srgbClr val="89AAD3"/>
                </a:solidFill>
              </a:rPr>
              <a:t>peak</a:t>
            </a:r>
            <a:r>
              <a:rPr lang="it-IT" sz="2000" dirty="0" smtClean="0">
                <a:solidFill>
                  <a:srgbClr val="89AAD3"/>
                </a:solidFill>
              </a:rPr>
              <a:t> </a:t>
            </a:r>
            <a:r>
              <a:rPr lang="it-IT" sz="2000" dirty="0">
                <a:solidFill>
                  <a:srgbClr val="89AAD3"/>
                </a:solidFill>
              </a:rPr>
              <a:t>of </a:t>
            </a:r>
            <a:r>
              <a:rPr lang="it-IT" sz="2000" dirty="0" err="1">
                <a:solidFill>
                  <a:srgbClr val="89AAD3"/>
                </a:solidFill>
              </a:rPr>
              <a:t>melting</a:t>
            </a:r>
            <a:r>
              <a:rPr lang="it-IT" sz="2000" dirty="0">
                <a:solidFill>
                  <a:srgbClr val="89AAD3"/>
                </a:solidFill>
              </a:rPr>
              <a:t> season</a:t>
            </a:r>
          </a:p>
        </p:txBody>
      </p:sp>
      <p:sp>
        <p:nvSpPr>
          <p:cNvPr id="20" name="Text Box 2059"/>
          <p:cNvSpPr txBox="1">
            <a:spLocks noChangeArrowheads="1"/>
          </p:cNvSpPr>
          <p:nvPr/>
        </p:nvSpPr>
        <p:spPr bwMode="auto">
          <a:xfrm>
            <a:off x="7695728" y="6021288"/>
            <a:ext cx="126876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spcBef>
                <a:spcPct val="50000"/>
              </a:spcBef>
            </a:pPr>
            <a:r>
              <a:rPr lang="en-US" altLang="it-IT" sz="2000" i="1" dirty="0" err="1" smtClean="0">
                <a:solidFill>
                  <a:srgbClr val="00B0F0"/>
                </a:solidFill>
                <a:latin typeface="+mj-lt"/>
                <a:cs typeface="Times New Roman" pitchFamily="18" charset="0"/>
              </a:rPr>
              <a:t>Cantoni</a:t>
            </a:r>
            <a:r>
              <a:rPr lang="en-US" altLang="it-IT" sz="2000" i="1" dirty="0" smtClean="0">
                <a:solidFill>
                  <a:srgbClr val="00B0F0"/>
                </a:solidFill>
                <a:latin typeface="+mj-lt"/>
                <a:cs typeface="Times New Roman" pitchFamily="18" charset="0"/>
              </a:rPr>
              <a:t> &amp; coworkers</a:t>
            </a:r>
            <a:endParaRPr lang="en-US" altLang="it-IT" sz="2000" i="1" dirty="0">
              <a:solidFill>
                <a:srgbClr val="00B0F0"/>
              </a:solidFill>
              <a:latin typeface="+mj-lt"/>
              <a:cs typeface="Times New Roman" pitchFamily="18" charset="0"/>
            </a:endParaRPr>
          </a:p>
        </p:txBody>
      </p:sp>
    </p:spTree>
    <p:extLst>
      <p:ext uri="{BB962C8B-B14F-4D97-AF65-F5344CB8AC3E}">
        <p14:creationId xmlns:p14="http://schemas.microsoft.com/office/powerpoint/2010/main" val="3109226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0"/>
            <a:ext cx="9144000" cy="6858000"/>
          </a:xfrm>
          <a:prstGeom prst="rect">
            <a:avLst/>
          </a:prstGeom>
          <a:no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sz="2000" dirty="0">
              <a:solidFill>
                <a:srgbClr val="FFFFFF"/>
              </a:solidFill>
            </a:endParaRPr>
          </a:p>
        </p:txBody>
      </p:sp>
      <p:pic>
        <p:nvPicPr>
          <p:cNvPr id="9" name="Immagine 8"/>
          <p:cNvPicPr/>
          <p:nvPr/>
        </p:nvPicPr>
        <p:blipFill rotWithShape="1">
          <a:blip r:embed="rId2">
            <a:extLst>
              <a:ext uri="{28A0092B-C50C-407E-A947-70E740481C1C}">
                <a14:useLocalDpi xmlns:a14="http://schemas.microsoft.com/office/drawing/2010/main" val="0"/>
              </a:ext>
            </a:extLst>
          </a:blip>
          <a:srcRect l="5245" r="3461"/>
          <a:stretch/>
        </p:blipFill>
        <p:spPr>
          <a:xfrm>
            <a:off x="205656" y="2127495"/>
            <a:ext cx="3648547" cy="4581935"/>
          </a:xfrm>
          <a:prstGeom prst="rect">
            <a:avLst/>
          </a:prstGeom>
        </p:spPr>
      </p:pic>
      <p:sp>
        <p:nvSpPr>
          <p:cNvPr id="15" name="Text Box 2"/>
          <p:cNvSpPr txBox="1">
            <a:spLocks noChangeArrowheads="1"/>
          </p:cNvSpPr>
          <p:nvPr/>
        </p:nvSpPr>
        <p:spPr bwMode="auto">
          <a:xfrm>
            <a:off x="107504" y="298157"/>
            <a:ext cx="624224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it-IT" altLang="it-IT" sz="2800" dirty="0">
                <a:solidFill>
                  <a:srgbClr val="FFFF00"/>
                </a:solidFill>
                <a:latin typeface="+mj-lt"/>
                <a:cs typeface="Times New Roman" pitchFamily="18" charset="0"/>
              </a:rPr>
              <a:t> </a:t>
            </a:r>
            <a:r>
              <a:rPr lang="it-IT" altLang="it-IT" sz="2800" dirty="0" err="1" smtClean="0">
                <a:latin typeface="+mj-lt"/>
                <a:cs typeface="Times New Roman" pitchFamily="18" charset="0"/>
              </a:rPr>
              <a:t>Particle</a:t>
            </a:r>
            <a:r>
              <a:rPr lang="it-IT" altLang="it-IT" sz="2800" dirty="0" smtClean="0">
                <a:latin typeface="+mj-lt"/>
                <a:cs typeface="Times New Roman" pitchFamily="18" charset="0"/>
              </a:rPr>
              <a:t> </a:t>
            </a:r>
            <a:r>
              <a:rPr lang="it-IT" altLang="it-IT" sz="2800" dirty="0" err="1" smtClean="0">
                <a:latin typeface="+mj-lt"/>
                <a:cs typeface="Times New Roman" pitchFamily="18" charset="0"/>
              </a:rPr>
              <a:t>fluxes</a:t>
            </a:r>
            <a:r>
              <a:rPr lang="it-IT" altLang="it-IT" sz="2800" dirty="0" smtClean="0">
                <a:latin typeface="+mj-lt"/>
                <a:cs typeface="Times New Roman" pitchFamily="18" charset="0"/>
              </a:rPr>
              <a:t> in the </a:t>
            </a:r>
            <a:r>
              <a:rPr lang="it-IT" altLang="it-IT" sz="2800" dirty="0" err="1" smtClean="0">
                <a:latin typeface="+mj-lt"/>
                <a:cs typeface="Times New Roman" pitchFamily="18" charset="0"/>
              </a:rPr>
              <a:t>Kongsfjorden</a:t>
            </a:r>
            <a:endParaRPr lang="it-IT" altLang="it-IT" sz="2800" dirty="0">
              <a:latin typeface="+mj-lt"/>
              <a:cs typeface="Times New Roman" pitchFamily="18" charset="0"/>
            </a:endParaRPr>
          </a:p>
        </p:txBody>
      </p:sp>
      <p:sp>
        <p:nvSpPr>
          <p:cNvPr id="17" name="Rectangle 8"/>
          <p:cNvSpPr>
            <a:spLocks noChangeArrowheads="1"/>
          </p:cNvSpPr>
          <p:nvPr/>
        </p:nvSpPr>
        <p:spPr bwMode="auto">
          <a:xfrm>
            <a:off x="179512" y="836712"/>
            <a:ext cx="6314256"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481013" eaLnBrk="0">
              <a:defRPr>
                <a:solidFill>
                  <a:schemeClr val="tx1"/>
                </a:solidFill>
                <a:latin typeface="Arial" pitchFamily="34" charset="0"/>
                <a:cs typeface="DejaVu Sans" pitchFamily="34" charset="0"/>
              </a:defRPr>
            </a:lvl1pPr>
            <a:lvl2pPr marL="457200" defTabSz="481013" eaLnBrk="0">
              <a:defRPr>
                <a:solidFill>
                  <a:schemeClr val="tx1"/>
                </a:solidFill>
                <a:latin typeface="Arial" pitchFamily="34" charset="0"/>
                <a:cs typeface="DejaVu Sans" pitchFamily="34" charset="0"/>
              </a:defRPr>
            </a:lvl2pPr>
            <a:lvl3pPr marL="914400" defTabSz="481013" eaLnBrk="0">
              <a:defRPr>
                <a:solidFill>
                  <a:schemeClr val="tx1"/>
                </a:solidFill>
                <a:latin typeface="Arial" pitchFamily="34" charset="0"/>
                <a:cs typeface="DejaVu Sans" pitchFamily="34" charset="0"/>
              </a:defRPr>
            </a:lvl3pPr>
            <a:lvl4pPr marL="1371600" defTabSz="481013" eaLnBrk="0">
              <a:defRPr>
                <a:solidFill>
                  <a:schemeClr val="tx1"/>
                </a:solidFill>
                <a:latin typeface="Arial" pitchFamily="34" charset="0"/>
                <a:cs typeface="DejaVu Sans" pitchFamily="34" charset="0"/>
              </a:defRPr>
            </a:lvl4pPr>
            <a:lvl5pPr marL="1828800" defTabSz="481013" eaLnBrk="0">
              <a:defRPr>
                <a:solidFill>
                  <a:schemeClr val="tx1"/>
                </a:solidFill>
                <a:latin typeface="Arial" pitchFamily="34" charset="0"/>
                <a:cs typeface="DejaVu Sans" pitchFamily="34" charset="0"/>
              </a:defRPr>
            </a:lvl5pPr>
            <a:lvl6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6pPr>
            <a:lvl7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7pPr>
            <a:lvl8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8pPr>
            <a:lvl9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9pPr>
          </a:lstStyle>
          <a:p>
            <a:pPr eaLnBrk="1">
              <a:spcBef>
                <a:spcPts val="600"/>
              </a:spcBef>
            </a:pPr>
            <a:r>
              <a:rPr lang="en-US" altLang="it-IT" sz="2000" dirty="0" smtClean="0">
                <a:latin typeface="+mj-lt"/>
                <a:cs typeface="Times New Roman" pitchFamily="18" charset="0"/>
              </a:rPr>
              <a:t>Mooring MDI since 2010 in </a:t>
            </a:r>
            <a:r>
              <a:rPr lang="en-US" altLang="it-IT" sz="2000" dirty="0" err="1" smtClean="0">
                <a:latin typeface="+mj-lt"/>
                <a:cs typeface="Times New Roman" pitchFamily="18" charset="0"/>
              </a:rPr>
              <a:t>Kongsfjorden</a:t>
            </a:r>
            <a:endParaRPr lang="en-US" altLang="it-IT" sz="2000" dirty="0" smtClean="0">
              <a:latin typeface="+mj-lt"/>
              <a:cs typeface="Times New Roman" pitchFamily="18" charset="0"/>
            </a:endParaRPr>
          </a:p>
          <a:p>
            <a:pPr eaLnBrk="1">
              <a:spcBef>
                <a:spcPts val="600"/>
              </a:spcBef>
            </a:pPr>
            <a:r>
              <a:rPr lang="en-US" altLang="it-IT" sz="2000" dirty="0" smtClean="0">
                <a:latin typeface="+mj-lt"/>
                <a:cs typeface="Times New Roman" pitchFamily="18" charset="0"/>
              </a:rPr>
              <a:t>Results from the time series of particle fluxes and composition and physical properties of water </a:t>
            </a:r>
            <a:r>
              <a:rPr lang="en-US" altLang="it-IT" sz="2000" dirty="0" err="1" smtClean="0">
                <a:latin typeface="+mj-lt"/>
                <a:cs typeface="Times New Roman" pitchFamily="18" charset="0"/>
              </a:rPr>
              <a:t>massess</a:t>
            </a:r>
            <a:endParaRPr lang="en-US" altLang="it-IT" sz="2000" dirty="0">
              <a:latin typeface="+mj-lt"/>
              <a:cs typeface="Times New Roman" pitchFamily="18" charset="0"/>
            </a:endParaRPr>
          </a:p>
        </p:txBody>
      </p:sp>
      <p:grpSp>
        <p:nvGrpSpPr>
          <p:cNvPr id="18" name="Gruppo 17"/>
          <p:cNvGrpSpPr/>
          <p:nvPr/>
        </p:nvGrpSpPr>
        <p:grpSpPr>
          <a:xfrm>
            <a:off x="6660232" y="298157"/>
            <a:ext cx="2304256" cy="1762691"/>
            <a:chOff x="2738408" y="2262830"/>
            <a:chExt cx="2844316" cy="1984406"/>
          </a:xfrm>
        </p:grpSpPr>
        <p:pic>
          <p:nvPicPr>
            <p:cNvPr id="19" name="Picture 1046"/>
            <p:cNvPicPr>
              <a:picLocks noChangeAspect="1" noChangeArrowheads="1"/>
            </p:cNvPicPr>
            <p:nvPr/>
          </p:nvPicPr>
          <p:blipFill>
            <a:blip r:embed="rId3" cstate="print"/>
            <a:srcRect l="6333" t="5242" r="2902" b="5647"/>
            <a:stretch>
              <a:fillRect/>
            </a:stretch>
          </p:blipFill>
          <p:spPr bwMode="auto">
            <a:xfrm>
              <a:off x="2738408" y="2262830"/>
              <a:ext cx="2844316" cy="1984406"/>
            </a:xfrm>
            <a:prstGeom prst="rect">
              <a:avLst/>
            </a:prstGeom>
            <a:ln>
              <a:noFill/>
            </a:ln>
            <a:effectLst>
              <a:outerShdw blurRad="292100" dist="139700" dir="2700000" algn="tl" rotWithShape="0">
                <a:srgbClr val="333333">
                  <a:alpha val="65000"/>
                </a:srgbClr>
              </a:outerShdw>
            </a:effectLst>
          </p:spPr>
        </p:pic>
        <p:sp>
          <p:nvSpPr>
            <p:cNvPr id="20" name="CasellaDiTesto 19"/>
            <p:cNvSpPr txBox="1">
              <a:spLocks noChangeArrowheads="1"/>
            </p:cNvSpPr>
            <p:nvPr/>
          </p:nvSpPr>
          <p:spPr bwMode="auto">
            <a:xfrm>
              <a:off x="3554426" y="3861048"/>
              <a:ext cx="1521630" cy="259522"/>
            </a:xfrm>
            <a:prstGeom prst="rect">
              <a:avLst/>
            </a:prstGeom>
            <a:noFill/>
            <a:ln w="9525">
              <a:noFill/>
              <a:miter lim="800000"/>
              <a:headEnd/>
              <a:tailEnd/>
            </a:ln>
          </p:spPr>
          <p:txBody>
            <a:bodyPr wrap="square">
              <a:spAutoFit/>
            </a:bodyPr>
            <a:lstStyle/>
            <a:p>
              <a:r>
                <a:rPr lang="it-IT" sz="1100" b="1" dirty="0" err="1">
                  <a:latin typeface="Arial" pitchFamily="34" charset="0"/>
                  <a:cs typeface="Arial" pitchFamily="34" charset="0"/>
                </a:rPr>
                <a:t>Mooring</a:t>
              </a:r>
              <a:r>
                <a:rPr lang="it-IT" sz="1100" b="1" dirty="0">
                  <a:latin typeface="Arial" pitchFamily="34" charset="0"/>
                  <a:cs typeface="Arial" pitchFamily="34" charset="0"/>
                </a:rPr>
                <a:t> MDI</a:t>
              </a:r>
            </a:p>
          </p:txBody>
        </p:sp>
        <p:cxnSp>
          <p:nvCxnSpPr>
            <p:cNvPr id="21" name="Connettore 2 20"/>
            <p:cNvCxnSpPr/>
            <p:nvPr/>
          </p:nvCxnSpPr>
          <p:spPr bwMode="auto">
            <a:xfrm flipV="1">
              <a:off x="4315241" y="3662700"/>
              <a:ext cx="298880" cy="256844"/>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Ovale 21"/>
            <p:cNvSpPr/>
            <p:nvPr/>
          </p:nvSpPr>
          <p:spPr>
            <a:xfrm>
              <a:off x="4644008" y="3590700"/>
              <a:ext cx="72008" cy="720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3" name="Immagine 22"/>
          <p:cNvPicPr/>
          <p:nvPr/>
        </p:nvPicPr>
        <p:blipFill rotWithShape="1">
          <a:blip r:embed="rId4" cstate="print">
            <a:extLst>
              <a:ext uri="{28A0092B-C50C-407E-A947-70E740481C1C}">
                <a14:useLocalDpi xmlns:a14="http://schemas.microsoft.com/office/drawing/2010/main" val="0"/>
              </a:ext>
            </a:extLst>
          </a:blip>
          <a:srcRect l="67671"/>
          <a:stretch/>
        </p:blipFill>
        <p:spPr>
          <a:xfrm>
            <a:off x="6660232" y="2329709"/>
            <a:ext cx="2304256" cy="4339651"/>
          </a:xfrm>
          <a:prstGeom prst="rect">
            <a:avLst/>
          </a:prstGeom>
        </p:spPr>
      </p:pic>
      <p:sp>
        <p:nvSpPr>
          <p:cNvPr id="24" name="Rectangle 8"/>
          <p:cNvSpPr>
            <a:spLocks noChangeArrowheads="1"/>
          </p:cNvSpPr>
          <p:nvPr/>
        </p:nvSpPr>
        <p:spPr bwMode="auto">
          <a:xfrm>
            <a:off x="3946376" y="2132856"/>
            <a:ext cx="2569840" cy="4093428"/>
          </a:xfrm>
          <a:prstGeom prst="rect">
            <a:avLst/>
          </a:prstGeom>
          <a:solidFill>
            <a:schemeClr val="accent1">
              <a:lumMod val="60000"/>
              <a:lumOff val="40000"/>
            </a:schemeClr>
          </a:solidFill>
          <a:ln>
            <a:noFill/>
          </a:ln>
          <a:effectLst/>
        </p:spPr>
        <p:txBody>
          <a:bodyPr wrap="square">
            <a:spAutoFit/>
          </a:bodyPr>
          <a:lstStyle>
            <a:lvl1pPr defTabSz="481013" eaLnBrk="0">
              <a:defRPr>
                <a:solidFill>
                  <a:schemeClr val="tx1"/>
                </a:solidFill>
                <a:latin typeface="Arial" pitchFamily="34" charset="0"/>
                <a:cs typeface="DejaVu Sans" pitchFamily="34" charset="0"/>
              </a:defRPr>
            </a:lvl1pPr>
            <a:lvl2pPr marL="457200" defTabSz="481013" eaLnBrk="0">
              <a:defRPr>
                <a:solidFill>
                  <a:schemeClr val="tx1"/>
                </a:solidFill>
                <a:latin typeface="Arial" pitchFamily="34" charset="0"/>
                <a:cs typeface="DejaVu Sans" pitchFamily="34" charset="0"/>
              </a:defRPr>
            </a:lvl2pPr>
            <a:lvl3pPr marL="914400" defTabSz="481013" eaLnBrk="0">
              <a:defRPr>
                <a:solidFill>
                  <a:schemeClr val="tx1"/>
                </a:solidFill>
                <a:latin typeface="Arial" pitchFamily="34" charset="0"/>
                <a:cs typeface="DejaVu Sans" pitchFamily="34" charset="0"/>
              </a:defRPr>
            </a:lvl3pPr>
            <a:lvl4pPr marL="1371600" defTabSz="481013" eaLnBrk="0">
              <a:defRPr>
                <a:solidFill>
                  <a:schemeClr val="tx1"/>
                </a:solidFill>
                <a:latin typeface="Arial" pitchFamily="34" charset="0"/>
                <a:cs typeface="DejaVu Sans" pitchFamily="34" charset="0"/>
              </a:defRPr>
            </a:lvl4pPr>
            <a:lvl5pPr marL="1828800" defTabSz="481013" eaLnBrk="0">
              <a:defRPr>
                <a:solidFill>
                  <a:schemeClr val="tx1"/>
                </a:solidFill>
                <a:latin typeface="Arial" pitchFamily="34" charset="0"/>
                <a:cs typeface="DejaVu Sans" pitchFamily="34" charset="0"/>
              </a:defRPr>
            </a:lvl5pPr>
            <a:lvl6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6pPr>
            <a:lvl7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7pPr>
            <a:lvl8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8pPr>
            <a:lvl9pPr defTabSz="48101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pitchFamily="34" charset="0"/>
                <a:cs typeface="DejaVu Sans" pitchFamily="34" charset="0"/>
              </a:defRPr>
            </a:lvl9pPr>
          </a:lstStyle>
          <a:p>
            <a:pPr marL="144000" indent="-144000" eaLnBrk="1">
              <a:spcBef>
                <a:spcPts val="600"/>
              </a:spcBef>
              <a:buFont typeface="Arial" panose="020B0604020202020204" pitchFamily="34" charset="0"/>
              <a:buChar char="•"/>
            </a:pPr>
            <a:r>
              <a:rPr lang="en-GB" sz="1600" dirty="0" smtClean="0">
                <a:solidFill>
                  <a:schemeClr val="tx2"/>
                </a:solidFill>
                <a:latin typeface="+mj-lt"/>
              </a:rPr>
              <a:t>Avg. TMF, ca. 20 </a:t>
            </a:r>
            <a:r>
              <a:rPr lang="en-GB" sz="1600" dirty="0">
                <a:solidFill>
                  <a:schemeClr val="tx2"/>
                </a:solidFill>
                <a:latin typeface="+mj-lt"/>
              </a:rPr>
              <a:t>g m</a:t>
            </a:r>
            <a:r>
              <a:rPr lang="en-GB" sz="1600" baseline="30000" dirty="0">
                <a:solidFill>
                  <a:schemeClr val="tx2"/>
                </a:solidFill>
                <a:latin typeface="+mj-lt"/>
              </a:rPr>
              <a:t>-2</a:t>
            </a:r>
            <a:r>
              <a:rPr lang="en-GB" sz="1600" dirty="0">
                <a:solidFill>
                  <a:schemeClr val="tx2"/>
                </a:solidFill>
                <a:latin typeface="+mj-lt"/>
              </a:rPr>
              <a:t> </a:t>
            </a:r>
            <a:r>
              <a:rPr lang="en-GB" sz="1600" dirty="0" smtClean="0">
                <a:solidFill>
                  <a:schemeClr val="tx2"/>
                </a:solidFill>
                <a:latin typeface="+mj-lt"/>
              </a:rPr>
              <a:t>d</a:t>
            </a:r>
            <a:r>
              <a:rPr lang="en-GB" sz="1600" baseline="30000" dirty="0" smtClean="0">
                <a:solidFill>
                  <a:schemeClr val="tx2"/>
                </a:solidFill>
                <a:latin typeface="+mj-lt"/>
              </a:rPr>
              <a:t>-1 </a:t>
            </a:r>
            <a:r>
              <a:rPr lang="en-GB" altLang="it-IT" sz="1600" dirty="0" smtClean="0">
                <a:solidFill>
                  <a:schemeClr val="tx2"/>
                </a:solidFill>
                <a:latin typeface="+mj-lt"/>
                <a:cs typeface="Times New Roman" pitchFamily="18" charset="0"/>
              </a:rPr>
              <a:t>(7 to 100 </a:t>
            </a:r>
            <a:r>
              <a:rPr lang="en-GB" sz="1600" dirty="0">
                <a:solidFill>
                  <a:schemeClr val="tx2"/>
                </a:solidFill>
                <a:latin typeface="+mj-lt"/>
              </a:rPr>
              <a:t>g m</a:t>
            </a:r>
            <a:r>
              <a:rPr lang="en-GB" sz="1600" baseline="30000" dirty="0">
                <a:solidFill>
                  <a:schemeClr val="tx2"/>
                </a:solidFill>
                <a:latin typeface="+mj-lt"/>
              </a:rPr>
              <a:t>-2</a:t>
            </a:r>
            <a:r>
              <a:rPr lang="en-GB" sz="1600" dirty="0">
                <a:solidFill>
                  <a:schemeClr val="tx2"/>
                </a:solidFill>
                <a:latin typeface="+mj-lt"/>
              </a:rPr>
              <a:t> d</a:t>
            </a:r>
            <a:r>
              <a:rPr lang="en-GB" sz="1600" baseline="30000" dirty="0">
                <a:solidFill>
                  <a:schemeClr val="tx2"/>
                </a:solidFill>
                <a:latin typeface="+mj-lt"/>
              </a:rPr>
              <a:t>-1 </a:t>
            </a:r>
            <a:r>
              <a:rPr lang="en-GB" altLang="it-IT" sz="1600" dirty="0" smtClean="0">
                <a:solidFill>
                  <a:schemeClr val="tx2"/>
                </a:solidFill>
                <a:latin typeface="+mj-lt"/>
                <a:cs typeface="Times New Roman" pitchFamily="18" charset="0"/>
              </a:rPr>
              <a:t>in winter and summer, respectively)</a:t>
            </a:r>
          </a:p>
          <a:p>
            <a:pPr marL="144000" indent="-144000" eaLnBrk="1">
              <a:spcBef>
                <a:spcPts val="600"/>
              </a:spcBef>
              <a:buFont typeface="Arial" panose="020B0604020202020204" pitchFamily="34" charset="0"/>
              <a:buChar char="•"/>
            </a:pPr>
            <a:r>
              <a:rPr lang="en-GB" altLang="it-IT" sz="1600" dirty="0" smtClean="0">
                <a:solidFill>
                  <a:schemeClr val="tx2"/>
                </a:solidFill>
                <a:latin typeface="+mj-lt"/>
                <a:cs typeface="Times New Roman" pitchFamily="18" charset="0"/>
              </a:rPr>
              <a:t>%OC peak in spring-early summer by phytoplankton bloom (less negative </a:t>
            </a:r>
            <a:r>
              <a:rPr lang="en-GB" altLang="it-IT" sz="1600" dirty="0" smtClean="0">
                <a:solidFill>
                  <a:schemeClr val="tx2"/>
                </a:solidFill>
                <a:latin typeface="Symbol" panose="05050102010706020507" pitchFamily="18" charset="2"/>
                <a:cs typeface="Times New Roman" pitchFamily="18" charset="0"/>
              </a:rPr>
              <a:t>d</a:t>
            </a:r>
            <a:r>
              <a:rPr lang="en-GB" altLang="it-IT" sz="1600" baseline="30000" dirty="0" smtClean="0">
                <a:solidFill>
                  <a:schemeClr val="tx2"/>
                </a:solidFill>
                <a:latin typeface="+mj-lt"/>
                <a:cs typeface="Times New Roman" pitchFamily="18" charset="0"/>
              </a:rPr>
              <a:t>13</a:t>
            </a:r>
            <a:r>
              <a:rPr lang="en-GB" altLang="it-IT" sz="1600" dirty="0" smtClean="0">
                <a:solidFill>
                  <a:schemeClr val="tx2"/>
                </a:solidFill>
                <a:latin typeface="+mj-lt"/>
                <a:cs typeface="Times New Roman" pitchFamily="18" charset="0"/>
              </a:rPr>
              <a:t>C)</a:t>
            </a:r>
          </a:p>
          <a:p>
            <a:pPr marL="144000" indent="-144000" eaLnBrk="1">
              <a:spcBef>
                <a:spcPts val="600"/>
              </a:spcBef>
              <a:buFont typeface="Arial" panose="020B0604020202020204" pitchFamily="34" charset="0"/>
              <a:buChar char="•"/>
            </a:pPr>
            <a:r>
              <a:rPr lang="en-GB" altLang="it-IT" sz="1600" dirty="0" smtClean="0">
                <a:solidFill>
                  <a:schemeClr val="tx2"/>
                </a:solidFill>
                <a:latin typeface="+mj-lt"/>
                <a:cs typeface="Times New Roman" pitchFamily="18" charset="0"/>
              </a:rPr>
              <a:t>TMF peaks in summer by glacier melting and surface runoff (</a:t>
            </a:r>
            <a:r>
              <a:rPr lang="en-GB" altLang="it-IT" sz="1600" b="1" dirty="0" smtClean="0">
                <a:solidFill>
                  <a:schemeClr val="tx2"/>
                </a:solidFill>
                <a:latin typeface="+mj-lt"/>
                <a:cs typeface="Times New Roman" pitchFamily="18" charset="0"/>
              </a:rPr>
              <a:t>turbid</a:t>
            </a:r>
            <a:r>
              <a:rPr lang="en-GB" altLang="it-IT" sz="1600" dirty="0" smtClean="0">
                <a:solidFill>
                  <a:schemeClr val="tx2"/>
                </a:solidFill>
                <a:latin typeface="+mj-lt"/>
                <a:cs typeface="Times New Roman" pitchFamily="18" charset="0"/>
              </a:rPr>
              <a:t> </a:t>
            </a:r>
            <a:r>
              <a:rPr lang="en-GB" altLang="it-IT" sz="1600" b="1" dirty="0" smtClean="0">
                <a:solidFill>
                  <a:schemeClr val="tx2"/>
                </a:solidFill>
                <a:latin typeface="+mj-lt"/>
                <a:cs typeface="Times New Roman" pitchFamily="18" charset="0"/>
              </a:rPr>
              <a:t>waters</a:t>
            </a:r>
            <a:r>
              <a:rPr lang="en-GB" altLang="it-IT" sz="1600" dirty="0" smtClean="0">
                <a:solidFill>
                  <a:schemeClr val="tx2"/>
                </a:solidFill>
                <a:latin typeface="+mj-lt"/>
                <a:cs typeface="Times New Roman" pitchFamily="18" charset="0"/>
              </a:rPr>
              <a:t>)</a:t>
            </a:r>
          </a:p>
          <a:p>
            <a:pPr marL="144000" indent="-144000" eaLnBrk="1">
              <a:spcBef>
                <a:spcPts val="600"/>
              </a:spcBef>
              <a:buFont typeface="Arial" panose="020B0604020202020204" pitchFamily="34" charset="0"/>
              <a:buChar char="•"/>
            </a:pPr>
            <a:r>
              <a:rPr lang="en-GB" altLang="it-IT" sz="1600" dirty="0" smtClean="0">
                <a:solidFill>
                  <a:schemeClr val="tx2"/>
                </a:solidFill>
                <a:latin typeface="+mj-lt"/>
                <a:cs typeface="Times New Roman" pitchFamily="18" charset="0"/>
              </a:rPr>
              <a:t>High detrital carbonates (20-30%)</a:t>
            </a:r>
          </a:p>
          <a:p>
            <a:pPr marL="144000" indent="-144000" eaLnBrk="1">
              <a:spcBef>
                <a:spcPts val="600"/>
              </a:spcBef>
              <a:buFont typeface="Arial" panose="020B0604020202020204" pitchFamily="34" charset="0"/>
              <a:buChar char="•"/>
            </a:pPr>
            <a:r>
              <a:rPr lang="en-GB" altLang="it-IT" sz="1600" dirty="0" smtClean="0">
                <a:solidFill>
                  <a:schemeClr val="tx2"/>
                </a:solidFill>
                <a:latin typeface="+mj-lt"/>
                <a:cs typeface="Times New Roman" pitchFamily="18" charset="0"/>
              </a:rPr>
              <a:t>High  </a:t>
            </a:r>
            <a:r>
              <a:rPr lang="en-GB" altLang="it-IT" sz="1600" dirty="0" err="1" smtClean="0">
                <a:solidFill>
                  <a:schemeClr val="tx2"/>
                </a:solidFill>
                <a:latin typeface="+mj-lt"/>
                <a:cs typeface="Times New Roman" pitchFamily="18" charset="0"/>
              </a:rPr>
              <a:t>interannual</a:t>
            </a:r>
            <a:r>
              <a:rPr lang="en-GB" altLang="it-IT" sz="1600" dirty="0" smtClean="0">
                <a:solidFill>
                  <a:schemeClr val="tx2"/>
                </a:solidFill>
                <a:latin typeface="+mj-lt"/>
                <a:cs typeface="Times New Roman" pitchFamily="18" charset="0"/>
              </a:rPr>
              <a:t> variability (in 2013, TMF peak ca. 8 times higher than remaining years)</a:t>
            </a:r>
          </a:p>
        </p:txBody>
      </p:sp>
      <p:sp>
        <p:nvSpPr>
          <p:cNvPr id="13" name="Text Box 2059"/>
          <p:cNvSpPr txBox="1">
            <a:spLocks noChangeArrowheads="1"/>
          </p:cNvSpPr>
          <p:nvPr/>
        </p:nvSpPr>
        <p:spPr bwMode="auto">
          <a:xfrm>
            <a:off x="3779912" y="6309320"/>
            <a:ext cx="276438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it-IT" sz="2000" i="1" dirty="0" smtClean="0">
                <a:solidFill>
                  <a:srgbClr val="00B0F0"/>
                </a:solidFill>
                <a:latin typeface="+mj-lt"/>
                <a:cs typeface="Times New Roman" pitchFamily="18" charset="0"/>
              </a:rPr>
              <a:t>D’Angelo et al., 2016</a:t>
            </a:r>
            <a:endParaRPr lang="en-US" altLang="it-IT" sz="2000" i="1" dirty="0">
              <a:solidFill>
                <a:srgbClr val="00B0F0"/>
              </a:solidFill>
              <a:latin typeface="+mj-lt"/>
              <a:cs typeface="Times New Roman" pitchFamily="18" charset="0"/>
            </a:endParaRPr>
          </a:p>
        </p:txBody>
      </p:sp>
    </p:spTree>
    <p:extLst>
      <p:ext uri="{BB962C8B-B14F-4D97-AF65-F5344CB8AC3E}">
        <p14:creationId xmlns:p14="http://schemas.microsoft.com/office/powerpoint/2010/main" val="68794442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9535</TotalTime>
  <Words>1580</Words>
  <Application>Microsoft Office PowerPoint</Application>
  <PresentationFormat>Presentazione su schermo (4:3)</PresentationFormat>
  <Paragraphs>173</Paragraphs>
  <Slides>18</Slides>
  <Notes>5</Notes>
  <HiddenSlides>0</HiddenSlides>
  <MMClips>0</MMClips>
  <ScaleCrop>false</ScaleCrop>
  <HeadingPairs>
    <vt:vector size="4" baseType="variant">
      <vt:variant>
        <vt:lpstr>Tema</vt:lpstr>
      </vt:variant>
      <vt:variant>
        <vt:i4>1</vt:i4>
      </vt:variant>
      <vt:variant>
        <vt:lpstr>Titoli diapositive</vt:lpstr>
      </vt:variant>
      <vt:variant>
        <vt:i4>18</vt:i4>
      </vt:variant>
    </vt:vector>
  </HeadingPairs>
  <TitlesOfParts>
    <vt:vector size="19"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Leo</dc:creator>
  <cp:lastModifiedBy>Leo</cp:lastModifiedBy>
  <cp:revision>541</cp:revision>
  <dcterms:created xsi:type="dcterms:W3CDTF">2016-09-04T16:16:05Z</dcterms:created>
  <dcterms:modified xsi:type="dcterms:W3CDTF">2016-10-12T08:27:32Z</dcterms:modified>
</cp:coreProperties>
</file>